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8"/>
  </p:notesMasterIdLst>
  <p:handoutMasterIdLst>
    <p:handoutMasterId r:id="rId19"/>
  </p:handoutMasterIdLst>
  <p:sldIdLst>
    <p:sldId id="265" r:id="rId5"/>
    <p:sldId id="287" r:id="rId6"/>
    <p:sldId id="261" r:id="rId7"/>
    <p:sldId id="268" r:id="rId8"/>
    <p:sldId id="269" r:id="rId9"/>
    <p:sldId id="284" r:id="rId10"/>
    <p:sldId id="285" r:id="rId11"/>
    <p:sldId id="270" r:id="rId12"/>
    <p:sldId id="289" r:id="rId13"/>
    <p:sldId id="291" r:id="rId14"/>
    <p:sldId id="290" r:id="rId15"/>
    <p:sldId id="292" r:id="rId16"/>
    <p:sldId id="293" r:id="rId17"/>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560F"/>
    <a:srgbClr val="CA5A0E"/>
    <a:srgbClr val="B04E0C"/>
    <a:srgbClr val="DDA1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9082" autoAdjust="0"/>
  </p:normalViewPr>
  <p:slideViewPr>
    <p:cSldViewPr snapToGrid="0">
      <p:cViewPr varScale="1">
        <p:scale>
          <a:sx n="68" d="100"/>
          <a:sy n="68" d="100"/>
        </p:scale>
        <p:origin x="1219" y="53"/>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1B537A5C-6AED-48DA-9E32-642C5F43605B}"/>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5FA24233-A36B-4951-8D1D-DA844FBD8296}"/>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9BF41523-2147-47D9-B712-79C6AD4CF304}" type="datetimeFigureOut">
              <a:rPr lang="de-DE" smtClean="0"/>
              <a:t>26.06.2023</a:t>
            </a:fld>
            <a:endParaRPr lang="de-DE"/>
          </a:p>
        </p:txBody>
      </p:sp>
      <p:sp>
        <p:nvSpPr>
          <p:cNvPr id="4" name="Fußzeilenplatzhalter 3">
            <a:extLst>
              <a:ext uri="{FF2B5EF4-FFF2-40B4-BE49-F238E27FC236}">
                <a16:creationId xmlns:a16="http://schemas.microsoft.com/office/drawing/2014/main" id="{06B9F987-BDAF-4534-A4F0-06210ABE98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35A10D60-9ED3-477C-98E1-FABB77CBBC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804F25D-BE99-4619-8A84-059C7A466070}" type="slidenum">
              <a:rPr lang="de-DE" smtClean="0"/>
              <a:t>‹Nr.›</a:t>
            </a:fld>
            <a:endParaRPr lang="de-DE"/>
          </a:p>
        </p:txBody>
      </p:sp>
    </p:spTree>
    <p:extLst>
      <p:ext uri="{BB962C8B-B14F-4D97-AF65-F5344CB8AC3E}">
        <p14:creationId xmlns:p14="http://schemas.microsoft.com/office/powerpoint/2010/main" val="350484851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png>
</file>

<file path=ppt/media/image4.tmp>
</file>

<file path=ppt/media/image5.tmp>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E4A07628-38DF-4E2E-B283-851ABD254095}" type="datetimeFigureOut">
              <a:rPr lang="de-DE" smtClean="0"/>
              <a:t>26.06.2023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EC7DB5-C196-4F75-9F72-B56143057F04}" type="slidenum">
              <a:rPr lang="de-DE" smtClean="0"/>
              <a:t>‹Nr.›</a:t>
            </a:fld>
            <a:endParaRPr lang="de-DE"/>
          </a:p>
        </p:txBody>
      </p:sp>
    </p:spTree>
    <p:extLst>
      <p:ext uri="{BB962C8B-B14F-4D97-AF65-F5344CB8AC3E}">
        <p14:creationId xmlns:p14="http://schemas.microsoft.com/office/powerpoint/2010/main" val="1708404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Herzlich willkommen,</a:t>
            </a:r>
          </a:p>
          <a:p>
            <a:r>
              <a:rPr lang="de-DE" dirty="0"/>
              <a:t>Vielen Dank, dass Ihr euch Zeit für diesen Vortrag nehmt, der maximal 10 min. dauern wird.</a:t>
            </a:r>
          </a:p>
          <a:p>
            <a:r>
              <a:rPr lang="de-DE" dirty="0"/>
              <a:t>In diesem Vortrag werde ich meine Arbeit in HTML vorstellen.</a:t>
            </a:r>
          </a:p>
        </p:txBody>
      </p:sp>
      <p:sp>
        <p:nvSpPr>
          <p:cNvPr id="4" name="Foliennummernplatzhalter 3"/>
          <p:cNvSpPr>
            <a:spLocks noGrp="1"/>
          </p:cNvSpPr>
          <p:nvPr>
            <p:ph type="sldNum" sz="quarter" idx="5"/>
          </p:nvPr>
        </p:nvSpPr>
        <p:spPr/>
        <p:txBody>
          <a:bodyPr/>
          <a:lstStyle/>
          <a:p>
            <a:fld id="{09EC7DB5-C196-4F75-9F72-B56143057F04}" type="slidenum">
              <a:rPr lang="de-DE" smtClean="0"/>
              <a:t>1</a:t>
            </a:fld>
            <a:endParaRPr lang="de-DE"/>
          </a:p>
        </p:txBody>
      </p:sp>
    </p:spTree>
    <p:extLst>
      <p:ext uri="{BB962C8B-B14F-4D97-AF65-F5344CB8AC3E}">
        <p14:creationId xmlns:p14="http://schemas.microsoft.com/office/powerpoint/2010/main" val="2092440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a:t>
            </a:r>
            <a:r>
              <a:rPr lang="de-DE" dirty="0" err="1"/>
              <a:t>Email.send</a:t>
            </a:r>
            <a:r>
              <a:rPr lang="de-DE" dirty="0"/>
              <a:t>()-Methode ermöglicht es, eine Aktion auszuführen, wenn das Versenden der E-Mail abgeschlossen ist. Hier wird der .</a:t>
            </a:r>
            <a:r>
              <a:rPr lang="de-DE" dirty="0" err="1"/>
              <a:t>then</a:t>
            </a:r>
            <a:r>
              <a:rPr lang="de-DE" dirty="0"/>
              <a:t>()-Block genutzt, um eine Bestätigungsnachricht anzuzeigen. Die alert()-Funktion wird verwendet, um eine Meldung mit den Werten aus den Eingabefeldern anzuzeigen.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Zusammengefasst ruft die </a:t>
            </a:r>
            <a:r>
              <a:rPr lang="de-DE" dirty="0" err="1"/>
              <a:t>sendEmail</a:t>
            </a:r>
            <a:r>
              <a:rPr lang="de-DE" dirty="0"/>
              <a:t>()-Funktion das </a:t>
            </a:r>
            <a:r>
              <a:rPr lang="de-DE" dirty="0" err="1"/>
              <a:t>Email.send</a:t>
            </a:r>
            <a:r>
              <a:rPr lang="de-DE" dirty="0"/>
              <a:t>()-Modul auf, um eine E-Mail zu versenden, und zeigt dann eine Bestätigungsnachricht mit den eingegebenen Werten an. </a:t>
            </a:r>
          </a:p>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10</a:t>
            </a:fld>
            <a:endParaRPr lang="de-DE"/>
          </a:p>
        </p:txBody>
      </p:sp>
    </p:spTree>
    <p:extLst>
      <p:ext uri="{BB962C8B-B14F-4D97-AF65-F5344CB8AC3E}">
        <p14:creationId xmlns:p14="http://schemas.microsoft.com/office/powerpoint/2010/main" val="2934635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Konkret aussehen tut das Ganze wie hier im Video:</a:t>
            </a:r>
          </a:p>
        </p:txBody>
      </p:sp>
      <p:sp>
        <p:nvSpPr>
          <p:cNvPr id="4" name="Foliennummernplatzhalter 3"/>
          <p:cNvSpPr>
            <a:spLocks noGrp="1"/>
          </p:cNvSpPr>
          <p:nvPr>
            <p:ph type="sldNum" sz="quarter" idx="5"/>
          </p:nvPr>
        </p:nvSpPr>
        <p:spPr/>
        <p:txBody>
          <a:bodyPr/>
          <a:lstStyle/>
          <a:p>
            <a:fld id="{09EC7DB5-C196-4F75-9F72-B56143057F04}" type="slidenum">
              <a:rPr lang="de-DE" smtClean="0"/>
              <a:t>11</a:t>
            </a:fld>
            <a:endParaRPr lang="de-DE"/>
          </a:p>
        </p:txBody>
      </p:sp>
    </p:spTree>
    <p:extLst>
      <p:ext uri="{BB962C8B-B14F-4D97-AF65-F5344CB8AC3E}">
        <p14:creationId xmlns:p14="http://schemas.microsoft.com/office/powerpoint/2010/main" val="2009037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dirty="0">
                <a:solidFill>
                  <a:srgbClr val="374151"/>
                </a:solidFill>
                <a:effectLst/>
                <a:latin typeface="Söhne"/>
              </a:rPr>
              <a:t>Zusammenfassend lässt sich sagen, dass das Projekt zur Erstellung der Webseite für die Diakonie Jettingen erfolgreich umgesetzt wurde. Alle geforderten Bestandteile wurden erfüllt: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sz="1200" b="0" i="0" dirty="0">
                <a:solidFill>
                  <a:srgbClr val="374151"/>
                </a:solidFill>
                <a:effectLst/>
                <a:latin typeface="Söhne"/>
              </a:rPr>
              <a:t>Das individuelle Webseiten-Design sorgt für halbwegs ansprechende und benutzerfreundliche Darstellung auf allen Seiten.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sz="1200" b="0" i="0" dirty="0">
                <a:solidFill>
                  <a:srgbClr val="374151"/>
                </a:solidFill>
                <a:effectLst/>
                <a:latin typeface="Söhne"/>
              </a:rPr>
              <a:t>Die responsiven Eigenschaften gewährleisten eine Nutzung auf verschiedenen Geräten.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sz="1200" b="0" i="0" dirty="0">
                <a:solidFill>
                  <a:srgbClr val="374151"/>
                </a:solidFill>
                <a:effectLst/>
                <a:latin typeface="Söhne"/>
              </a:rPr>
              <a:t>Die Bildergalerie mit dem Lightbox-Effekt bietet eine attraktive Möglichkeit, Bilder darzustellen und zu präsentieren.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sz="1200" b="0" i="0" dirty="0">
                <a:solidFill>
                  <a:srgbClr val="374151"/>
                </a:solidFill>
                <a:effectLst/>
                <a:latin typeface="Söhne"/>
              </a:rPr>
              <a:t>Die Druckaufbereitung ermöglicht eine problemlose Ausgabe der Webseite in gedruckter Form ohne Dekorationselemente.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i="0" dirty="0">
                <a:solidFill>
                  <a:srgbClr val="374151"/>
                </a:solidFill>
                <a:effectLst/>
                <a:latin typeface="Söhne"/>
              </a:rPr>
              <a:t>Das optionale Feature zur Formularauslesung und Meldungsausgabe wurde implementiert</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sz="1200"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dirty="0">
                <a:solidFill>
                  <a:srgbClr val="374151"/>
                </a:solidFill>
                <a:effectLst/>
                <a:latin typeface="Söhne"/>
              </a:rPr>
              <a:t>Die technische Realisierung erfolgte mithilfe gängigen HTML-, CSS- und JavaScript - Codes. </a:t>
            </a:r>
          </a:p>
          <a:p>
            <a:endParaRPr lang="de-DE" sz="1200" b="0" i="0" dirty="0">
              <a:solidFill>
                <a:srgbClr val="374151"/>
              </a:solidFill>
              <a:effectLst/>
              <a:latin typeface="Söhne"/>
            </a:endParaRPr>
          </a:p>
          <a:p>
            <a:r>
              <a:rPr lang="de-DE" sz="1200" b="0" i="0" dirty="0">
                <a:solidFill>
                  <a:srgbClr val="374151"/>
                </a:solidFill>
                <a:effectLst/>
                <a:latin typeface="Söhne"/>
              </a:rPr>
              <a:t>Es wurde eine zusätzliche Funktionen implementiert, die über die Anforderungen hinausgeht, aber leider so noch nicht funktioniert (SMTP Weiterleitung)</a:t>
            </a:r>
          </a:p>
          <a:p>
            <a:endParaRPr lang="de-DE" sz="1200" b="0" i="0" dirty="0">
              <a:solidFill>
                <a:srgbClr val="374151"/>
              </a:solidFill>
              <a:effectLst/>
              <a:latin typeface="Söhne"/>
            </a:endParaRPr>
          </a:p>
          <a:p>
            <a:endParaRPr lang="de-DE" sz="1200" b="0" i="0" dirty="0">
              <a:solidFill>
                <a:srgbClr val="374151"/>
              </a:solidFill>
              <a:effectLst/>
              <a:latin typeface="Söhne"/>
            </a:endParaRPr>
          </a:p>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12</a:t>
            </a:fld>
            <a:endParaRPr lang="de-DE"/>
          </a:p>
        </p:txBody>
      </p:sp>
    </p:spTree>
    <p:extLst>
      <p:ext uri="{BB962C8B-B14F-4D97-AF65-F5344CB8AC3E}">
        <p14:creationId xmlns:p14="http://schemas.microsoft.com/office/powerpoint/2010/main" val="1348061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13</a:t>
            </a:fld>
            <a:endParaRPr lang="de-DE"/>
          </a:p>
        </p:txBody>
      </p:sp>
    </p:spTree>
    <p:extLst>
      <p:ext uri="{BB962C8B-B14F-4D97-AF65-F5344CB8AC3E}">
        <p14:creationId xmlns:p14="http://schemas.microsoft.com/office/powerpoint/2010/main" val="1210420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Zunächst werde ich die Anforderungen wiederholen;</a:t>
            </a:r>
          </a:p>
          <a:p>
            <a:r>
              <a:rPr lang="de-DE" dirty="0"/>
              <a:t>Dann werde ich das Webseiten-Design zeigen;</a:t>
            </a:r>
          </a:p>
          <a:p>
            <a:r>
              <a:rPr lang="de-DE" dirty="0"/>
              <a:t>Und die Seitenstruktur vorstellen;</a:t>
            </a:r>
          </a:p>
          <a:p>
            <a:r>
              <a:rPr lang="de-DE" dirty="0"/>
              <a:t>Danach das responsive Design;</a:t>
            </a:r>
          </a:p>
          <a:p>
            <a:r>
              <a:rPr lang="de-DE" dirty="0"/>
              <a:t>Die Bildergalerie und die Druckaufbereitung ansprechen;</a:t>
            </a:r>
          </a:p>
          <a:p>
            <a:r>
              <a:rPr lang="de-DE" dirty="0"/>
              <a:t>Um dann mit dem Formular und seiner JavaScript-Funktionalität zu enden.</a:t>
            </a:r>
          </a:p>
          <a:p>
            <a:r>
              <a:rPr lang="de-DE" dirty="0"/>
              <a:t>Zum Schluss gibt es dann noch ein Fazit. Los geht’s.</a:t>
            </a:r>
          </a:p>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2</a:t>
            </a:fld>
            <a:endParaRPr lang="de-DE"/>
          </a:p>
        </p:txBody>
      </p:sp>
    </p:spTree>
    <p:extLst>
      <p:ext uri="{BB962C8B-B14F-4D97-AF65-F5344CB8AC3E}">
        <p14:creationId xmlns:p14="http://schemas.microsoft.com/office/powerpoint/2010/main" val="1030319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Hier kommen also noch einmal die Anforderungen. Die kennt jeder, aber der Form halber, werden sie hier nochmals gezeigt.</a:t>
            </a:r>
          </a:p>
        </p:txBody>
      </p:sp>
      <p:sp>
        <p:nvSpPr>
          <p:cNvPr id="4" name="Foliennummernplatzhalter 3"/>
          <p:cNvSpPr>
            <a:spLocks noGrp="1"/>
          </p:cNvSpPr>
          <p:nvPr>
            <p:ph type="sldNum" sz="quarter" idx="5"/>
          </p:nvPr>
        </p:nvSpPr>
        <p:spPr/>
        <p:txBody>
          <a:bodyPr/>
          <a:lstStyle/>
          <a:p>
            <a:fld id="{09EC7DB5-C196-4F75-9F72-B56143057F04}" type="slidenum">
              <a:rPr lang="de-DE" smtClean="0"/>
              <a:t>3</a:t>
            </a:fld>
            <a:endParaRPr lang="de-DE"/>
          </a:p>
        </p:txBody>
      </p:sp>
    </p:spTree>
    <p:extLst>
      <p:ext uri="{BB962C8B-B14F-4D97-AF65-F5344CB8AC3E}">
        <p14:creationId xmlns:p14="http://schemas.microsoft.com/office/powerpoint/2010/main" val="3859316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Jede Seite ist von der Struktur her gleich aufgebaut: Es gibt eine </a:t>
            </a:r>
            <a:r>
              <a:rPr lang="de-DE" dirty="0" err="1"/>
              <a:t>Navbar</a:t>
            </a:r>
            <a:r>
              <a:rPr lang="de-DE" dirty="0"/>
              <a:t> mit Links zu den anderen Seiten und einen </a:t>
            </a:r>
            <a:r>
              <a:rPr lang="de-DE" dirty="0" err="1"/>
              <a:t>Footer</a:t>
            </a:r>
            <a:r>
              <a:rPr lang="de-DE" dirty="0"/>
              <a:t> mit Impressum, Links zu dritten und Ähnlichem. Farblich habe ich mich für blau entschieden und habe versucht, mit den Rahmenlinien und einigen Elementen wie farbigen Überschriften und Buttons eine Kohärenz herzustellen. Leider bin ich kein Designer und das wäre sicherlich ein Punkt, den es zu verbessern gelte, wenn die Seite einem echten Zweck dienen sollte.</a:t>
            </a:r>
          </a:p>
          <a:p>
            <a:r>
              <a:rPr lang="de-DE" dirty="0"/>
              <a:t> </a:t>
            </a:r>
          </a:p>
        </p:txBody>
      </p:sp>
      <p:sp>
        <p:nvSpPr>
          <p:cNvPr id="4" name="Foliennummernplatzhalter 3"/>
          <p:cNvSpPr>
            <a:spLocks noGrp="1"/>
          </p:cNvSpPr>
          <p:nvPr>
            <p:ph type="sldNum" sz="quarter" idx="5"/>
          </p:nvPr>
        </p:nvSpPr>
        <p:spPr/>
        <p:txBody>
          <a:bodyPr/>
          <a:lstStyle/>
          <a:p>
            <a:fld id="{09EC7DB5-C196-4F75-9F72-B56143057F04}" type="slidenum">
              <a:rPr lang="de-DE" smtClean="0"/>
              <a:t>4</a:t>
            </a:fld>
            <a:endParaRPr lang="de-DE"/>
          </a:p>
        </p:txBody>
      </p:sp>
    </p:spTree>
    <p:extLst>
      <p:ext uri="{BB962C8B-B14F-4D97-AF65-F5344CB8AC3E}">
        <p14:creationId xmlns:p14="http://schemas.microsoft.com/office/powerpoint/2010/main" val="2419857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Zur Seitenstruktur nur soviel: Jede Seite besitzt die gleiche </a:t>
            </a:r>
            <a:r>
              <a:rPr lang="de-DE" dirty="0" err="1"/>
              <a:t>Navbar</a:t>
            </a:r>
            <a:r>
              <a:rPr lang="de-DE" dirty="0"/>
              <a:t> mit den Links zu den anderen Seiten und zum Kontaktformular und natürlich den obligatorischen Link unter dem Logo, der zur Homepage zurückführt.</a:t>
            </a:r>
          </a:p>
        </p:txBody>
      </p:sp>
      <p:sp>
        <p:nvSpPr>
          <p:cNvPr id="4" name="Foliennummernplatzhalter 3"/>
          <p:cNvSpPr>
            <a:spLocks noGrp="1"/>
          </p:cNvSpPr>
          <p:nvPr>
            <p:ph type="sldNum" sz="quarter" idx="5"/>
          </p:nvPr>
        </p:nvSpPr>
        <p:spPr/>
        <p:txBody>
          <a:bodyPr/>
          <a:lstStyle/>
          <a:p>
            <a:fld id="{09EC7DB5-C196-4F75-9F72-B56143057F04}" type="slidenum">
              <a:rPr lang="de-DE" smtClean="0"/>
              <a:t>5</a:t>
            </a:fld>
            <a:endParaRPr lang="de-DE"/>
          </a:p>
        </p:txBody>
      </p:sp>
    </p:spTree>
    <p:extLst>
      <p:ext uri="{BB962C8B-B14F-4D97-AF65-F5344CB8AC3E}">
        <p14:creationId xmlns:p14="http://schemas.microsoft.com/office/powerpoint/2010/main" val="3617790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buFont typeface="+mj-lt"/>
              <a:buNone/>
            </a:pPr>
            <a:r>
              <a:rPr lang="de-DE" b="0" i="0" dirty="0">
                <a:solidFill>
                  <a:srgbClr val="374151"/>
                </a:solidFill>
                <a:effectLst/>
                <a:latin typeface="Söhne"/>
              </a:rPr>
              <a:t>Zu der Anforderung „Responsives Design“ möchte ich sagen, dass das Bootstrap-Framework, das uns nahegelegt wurde, auf dem responsiven 12-Spalten-Grid-System basiert, mit dem man Inhalte in Spalten organisieren und die gewünschte Anzahl von Spalten für verschiedene Bildschirmgrößen festlegen kann. Dadurch passt sich der Inhalt automatisch an unterschiedliche Geräte und Bildschirmgrößen an.</a:t>
            </a:r>
          </a:p>
          <a:p>
            <a:pPr algn="l">
              <a:buFont typeface="+mj-lt"/>
              <a:buNone/>
            </a:pPr>
            <a:r>
              <a:rPr lang="de-DE" b="0" i="0" dirty="0">
                <a:solidFill>
                  <a:srgbClr val="374151"/>
                </a:solidFill>
                <a:effectLst/>
                <a:latin typeface="Söhne"/>
              </a:rPr>
              <a:t>Die Bootstrap-Klassen lassen sich auch verwenden, um Elemente basierend auf der Bildschirmgröße des Geräts auszublenden. Zum Beispiel hier im Video der Text neben dem Bild.</a:t>
            </a:r>
          </a:p>
          <a:p>
            <a:pPr algn="l">
              <a:buFont typeface="+mj-lt"/>
              <a:buNone/>
            </a:pPr>
            <a:r>
              <a:rPr lang="de-DE" b="0" i="0" dirty="0">
                <a:solidFill>
                  <a:srgbClr val="374151"/>
                </a:solidFill>
                <a:effectLst/>
                <a:latin typeface="Söhne"/>
              </a:rPr>
              <a:t>Vordefinierte Bootstrap-Komponenten wie die Navigationsleiste sind standardmäßig für responsives Design optimiert und passen sich an verschiedene Bildschirmgrößen an.</a:t>
            </a:r>
          </a:p>
        </p:txBody>
      </p:sp>
      <p:sp>
        <p:nvSpPr>
          <p:cNvPr id="4" name="Foliennummernplatzhalter 3"/>
          <p:cNvSpPr>
            <a:spLocks noGrp="1"/>
          </p:cNvSpPr>
          <p:nvPr>
            <p:ph type="sldNum" sz="quarter" idx="5"/>
          </p:nvPr>
        </p:nvSpPr>
        <p:spPr/>
        <p:txBody>
          <a:bodyPr/>
          <a:lstStyle/>
          <a:p>
            <a:fld id="{09EC7DB5-C196-4F75-9F72-B56143057F04}" type="slidenum">
              <a:rPr lang="de-DE" smtClean="0"/>
              <a:t>6</a:t>
            </a:fld>
            <a:endParaRPr lang="de-DE"/>
          </a:p>
        </p:txBody>
      </p:sp>
    </p:spTree>
    <p:extLst>
      <p:ext uri="{BB962C8B-B14F-4D97-AF65-F5344CB8AC3E}">
        <p14:creationId xmlns:p14="http://schemas.microsoft.com/office/powerpoint/2010/main" val="2083614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buFont typeface="+mj-lt"/>
              <a:buNone/>
            </a:pPr>
            <a:r>
              <a:rPr lang="de-DE" b="0" i="0" dirty="0">
                <a:effectLst/>
                <a:latin typeface="Söhne"/>
              </a:rPr>
              <a:t>Für die Bildergalerie mit Lightbox-Effekt wird im &lt;</a:t>
            </a:r>
            <a:r>
              <a:rPr lang="de-DE" b="0" i="0" dirty="0" err="1">
                <a:effectLst/>
                <a:latin typeface="Söhne"/>
              </a:rPr>
              <a:t>body</a:t>
            </a:r>
            <a:r>
              <a:rPr lang="de-DE" b="0" i="0" dirty="0">
                <a:effectLst/>
                <a:latin typeface="Söhne"/>
              </a:rPr>
              <a:t>&gt;-Bereich zusätzlich das Lightbox JavaScript (index.bundle.min.js) eingebunden.</a:t>
            </a:r>
          </a:p>
          <a:p>
            <a:pPr algn="l">
              <a:buFont typeface="+mj-lt"/>
              <a:buNone/>
            </a:pPr>
            <a:r>
              <a:rPr lang="de-DE" b="0" i="0" dirty="0">
                <a:effectLst/>
                <a:latin typeface="Söhne"/>
              </a:rPr>
              <a:t>Die Bildergalerie selbst befindet sich auch im &lt;</a:t>
            </a:r>
            <a:r>
              <a:rPr lang="de-DE" b="0" i="0" dirty="0" err="1">
                <a:effectLst/>
                <a:latin typeface="Söhne"/>
              </a:rPr>
              <a:t>body</a:t>
            </a:r>
            <a:r>
              <a:rPr lang="de-DE" b="0" i="0" dirty="0">
                <a:effectLst/>
                <a:latin typeface="Söhne"/>
              </a:rPr>
              <a:t>&gt;-Bereich des Dokuments. Innerhalb des a-elements, das den Pfad zum Bild enthält, werden das </a:t>
            </a:r>
            <a:r>
              <a:rPr lang="de-DE" b="0" i="0" dirty="0" err="1">
                <a:effectLst/>
                <a:latin typeface="Söhne"/>
              </a:rPr>
              <a:t>data-toggle</a:t>
            </a:r>
            <a:r>
              <a:rPr lang="de-DE" b="0" i="0" dirty="0">
                <a:effectLst/>
                <a:latin typeface="Söhne"/>
              </a:rPr>
              <a:t>- und </a:t>
            </a:r>
            <a:r>
              <a:rPr lang="de-DE" b="0" i="0" dirty="0" err="1">
                <a:effectLst/>
                <a:latin typeface="Söhne"/>
              </a:rPr>
              <a:t>data</a:t>
            </a:r>
            <a:r>
              <a:rPr lang="de-DE" b="0" i="0" dirty="0">
                <a:effectLst/>
                <a:latin typeface="Söhne"/>
              </a:rPr>
              <a:t>-gallery-Attribut eingesetzt, die den Lightbox-Effekt aktivieren, wenn man auf das Bild klickt..</a:t>
            </a:r>
          </a:p>
          <a:p>
            <a:br>
              <a:rPr lang="de-DE" dirty="0"/>
            </a:br>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7</a:t>
            </a:fld>
            <a:endParaRPr lang="de-DE"/>
          </a:p>
        </p:txBody>
      </p:sp>
    </p:spTree>
    <p:extLst>
      <p:ext uri="{BB962C8B-B14F-4D97-AF65-F5344CB8AC3E}">
        <p14:creationId xmlns:p14="http://schemas.microsoft.com/office/powerpoint/2010/main" val="2897796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Meine Druckaufbereitung ist relativ minimalistisch gehalten: Ich habe lediglich die Hintergrundfarbe, die </a:t>
            </a:r>
            <a:r>
              <a:rPr lang="de-DE" dirty="0" err="1"/>
              <a:t>Navbar</a:t>
            </a:r>
            <a:r>
              <a:rPr lang="de-DE" dirty="0"/>
              <a:t>, den </a:t>
            </a:r>
            <a:r>
              <a:rPr lang="de-DE" dirty="0" err="1"/>
              <a:t>footer</a:t>
            </a:r>
            <a:r>
              <a:rPr lang="de-DE" dirty="0"/>
              <a:t> und die Bilder in der Druckansicht unterdrückt. Dafür gibt es eine bootstrap-Klasse namens „d-print-none“. </a:t>
            </a:r>
          </a:p>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8</a:t>
            </a:fld>
            <a:endParaRPr lang="de-DE"/>
          </a:p>
        </p:txBody>
      </p:sp>
    </p:spTree>
    <p:extLst>
      <p:ext uri="{BB962C8B-B14F-4D97-AF65-F5344CB8AC3E}">
        <p14:creationId xmlns:p14="http://schemas.microsoft.com/office/powerpoint/2010/main" val="3546310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Ich habe versucht, mein Formular soweit fertig zu machen, dass die Nachrichten, die dort eingegeben werden, tatsächlich zu meiner Emailadresse weitergeleitet werden, wenn die Seite online ginge. Dazu habe ich das Skript smtp.js geladen. Dieses Skript stellt die Funktionalität zum Versenden von E-Mails über SMTP bereit.</a:t>
            </a:r>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Der Hauptteil des Codes ist die Funktion </a:t>
            </a:r>
            <a:r>
              <a:rPr lang="de-DE" dirty="0" err="1"/>
              <a:t>sendEmail</a:t>
            </a:r>
            <a:r>
              <a:rPr lang="de-DE" dirty="0"/>
              <a:t>(). Diese Funktion wird aufgerufen, wenn der „Senden“-Button geklickt wird. Die Funktion dient dazu, eine E-Mail zu senden und eine Bestätigungsnachricht anzuzeigen.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Innerhalb der </a:t>
            </a:r>
            <a:r>
              <a:rPr lang="de-DE" dirty="0" err="1"/>
              <a:t>sendEmail</a:t>
            </a:r>
            <a:r>
              <a:rPr lang="de-DE" dirty="0"/>
              <a:t>()-Funktion werden zunächst die Werte der Eingabefelder mit den entsprechenden IDs abgerufen.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err="1"/>
              <a:t>getElementById</a:t>
            </a:r>
            <a:r>
              <a:rPr lang="de-DE" dirty="0"/>
              <a:t>() wird verwendet, um auf die HTML-Elemente zuzugreifen und den Wert jedes Feldes in einer Variablen zu speichern.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Anschließend wird die </a:t>
            </a:r>
            <a:r>
              <a:rPr lang="de-DE" dirty="0" err="1"/>
              <a:t>Email.send</a:t>
            </a:r>
            <a:r>
              <a:rPr lang="de-DE" dirty="0"/>
              <a:t>()-Methode aufgerufen, um eine E-Mail zu senden. Es werden verschiedene Eigenschaften gesetzt, um die Details der E-Mail festzulegen. Dazu gehören der SMTP-Host ("smtp.gmail.com"), der Gmail-Benutzername und das Passwort für den Absender, der Empfänger ("daniel.schanz@gmail.com"), die Absenderadresse (aus dem E-Mail-Feld) sowie Betreff und Inhalt der E-Mail. Die Inhalte der E-Mail werden aus den zuvor abgerufenen Variablen (</a:t>
            </a:r>
            <a:r>
              <a:rPr lang="de-DE" dirty="0" err="1"/>
              <a:t>name</a:t>
            </a:r>
            <a:r>
              <a:rPr lang="de-DE" dirty="0"/>
              <a:t>, email, </a:t>
            </a:r>
            <a:r>
              <a:rPr lang="de-DE" dirty="0" err="1"/>
              <a:t>query</a:t>
            </a:r>
            <a:r>
              <a:rPr lang="de-DE" dirty="0"/>
              <a:t>) zusammengesetzt.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endParaRPr lang="de-DE" dirty="0"/>
          </a:p>
          <a:p>
            <a:endParaRPr lang="de-DE" dirty="0"/>
          </a:p>
        </p:txBody>
      </p:sp>
      <p:sp>
        <p:nvSpPr>
          <p:cNvPr id="4" name="Foliennummernplatzhalter 3"/>
          <p:cNvSpPr>
            <a:spLocks noGrp="1"/>
          </p:cNvSpPr>
          <p:nvPr>
            <p:ph type="sldNum" sz="quarter" idx="5"/>
          </p:nvPr>
        </p:nvSpPr>
        <p:spPr/>
        <p:txBody>
          <a:bodyPr/>
          <a:lstStyle/>
          <a:p>
            <a:fld id="{09EC7DB5-C196-4F75-9F72-B56143057F04}" type="slidenum">
              <a:rPr lang="de-DE" smtClean="0"/>
              <a:t>9</a:t>
            </a:fld>
            <a:endParaRPr lang="de-DE"/>
          </a:p>
        </p:txBody>
      </p:sp>
    </p:spTree>
    <p:extLst>
      <p:ext uri="{BB962C8B-B14F-4D97-AF65-F5344CB8AC3E}">
        <p14:creationId xmlns:p14="http://schemas.microsoft.com/office/powerpoint/2010/main" val="42389722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142C40-8B9E-4018-B1E9-FE9EE572911C}"/>
              </a:ext>
            </a:extLst>
          </p:cNvPr>
          <p:cNvSpPr>
            <a:spLocks noGrp="1"/>
          </p:cNvSpPr>
          <p:nvPr>
            <p:ph type="ctrTitle"/>
          </p:nvPr>
        </p:nvSpPr>
        <p:spPr>
          <a:xfrm>
            <a:off x="1523996" y="1049693"/>
            <a:ext cx="9144000" cy="2387600"/>
          </a:xfrm>
        </p:spPr>
        <p:txBody>
          <a:bodyPr anchor="b"/>
          <a:lstStyle>
            <a:lvl1pPr algn="ctr">
              <a:defRPr sz="6000"/>
            </a:lvl1pPr>
          </a:lstStyle>
          <a:p>
            <a:endParaRPr lang="de-DE" dirty="0"/>
          </a:p>
        </p:txBody>
      </p:sp>
      <p:sp>
        <p:nvSpPr>
          <p:cNvPr id="3" name="Untertitel 2">
            <a:extLst>
              <a:ext uri="{FF2B5EF4-FFF2-40B4-BE49-F238E27FC236}">
                <a16:creationId xmlns:a16="http://schemas.microsoft.com/office/drawing/2014/main" id="{251CB6FC-E43E-44CA-9006-AA84BE99D3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Master-Untertitelformat bearbeiten</a:t>
            </a:r>
          </a:p>
        </p:txBody>
      </p:sp>
      <p:sp>
        <p:nvSpPr>
          <p:cNvPr id="4" name="Datumsplatzhalter 3">
            <a:extLst>
              <a:ext uri="{FF2B5EF4-FFF2-40B4-BE49-F238E27FC236}">
                <a16:creationId xmlns:a16="http://schemas.microsoft.com/office/drawing/2014/main" id="{ED581ACB-3E8A-4C74-A39D-223FFA0DB34B}"/>
              </a:ext>
            </a:extLst>
          </p:cNvPr>
          <p:cNvSpPr>
            <a:spLocks noGrp="1"/>
          </p:cNvSpPr>
          <p:nvPr>
            <p:ph type="dt" sz="half" idx="10"/>
          </p:nvPr>
        </p:nvSpPr>
        <p:spPr/>
        <p:txBody>
          <a:bodyPr/>
          <a:lstStyle/>
          <a:p>
            <a:fld id="{80931884-B620-4694-915F-F03BB68CBC20}" type="datetime1">
              <a:rPr lang="de-DE" smtClean="0"/>
              <a:t>26.06.2023</a:t>
            </a:fld>
            <a:endParaRPr lang="de-DE" dirty="0"/>
          </a:p>
        </p:txBody>
      </p:sp>
      <p:sp>
        <p:nvSpPr>
          <p:cNvPr id="5" name="Fußzeilenplatzhalter 4">
            <a:extLst>
              <a:ext uri="{FF2B5EF4-FFF2-40B4-BE49-F238E27FC236}">
                <a16:creationId xmlns:a16="http://schemas.microsoft.com/office/drawing/2014/main" id="{B025CDC5-2523-44CA-B7DE-3CEF7831F13E}"/>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39FD878B-9704-4492-89A6-4E315E02A30E}"/>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120605081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B6CC55-1A8E-492C-8949-23C5C6E5353A}"/>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F48EACB3-74C6-413E-B9E5-CC2AADFBE8CF}"/>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2294CA8-1A7A-4096-A052-4C7B9B35B0E1}"/>
              </a:ext>
            </a:extLst>
          </p:cNvPr>
          <p:cNvSpPr>
            <a:spLocks noGrp="1"/>
          </p:cNvSpPr>
          <p:nvPr>
            <p:ph type="dt" sz="half" idx="10"/>
          </p:nvPr>
        </p:nvSpPr>
        <p:spPr/>
        <p:txBody>
          <a:bodyPr/>
          <a:lstStyle/>
          <a:p>
            <a:fld id="{28C6F423-894D-43AB-8F76-81DA56649FB0}" type="datetime1">
              <a:rPr lang="de-DE" smtClean="0"/>
              <a:t>26.06.2023</a:t>
            </a:fld>
            <a:endParaRPr lang="de-DE"/>
          </a:p>
        </p:txBody>
      </p:sp>
      <p:sp>
        <p:nvSpPr>
          <p:cNvPr id="5" name="Fußzeilenplatzhalter 4">
            <a:extLst>
              <a:ext uri="{FF2B5EF4-FFF2-40B4-BE49-F238E27FC236}">
                <a16:creationId xmlns:a16="http://schemas.microsoft.com/office/drawing/2014/main" id="{F9FC14E2-EFD4-4084-93FA-D80ADD752818}"/>
              </a:ext>
            </a:extLst>
          </p:cNvPr>
          <p:cNvSpPr>
            <a:spLocks noGrp="1"/>
          </p:cNvSpPr>
          <p:nvPr>
            <p:ph type="ftr" sz="quarter" idx="11"/>
          </p:nvPr>
        </p:nvSpPr>
        <p:spPr/>
        <p:txBody>
          <a:bodyPr/>
          <a:lstStyle/>
          <a:p>
            <a:r>
              <a:rPr lang="de-DE"/>
              <a:t>"Cloud Computing - eine Zukunftslösung?" von Daniel Schanz</a:t>
            </a:r>
          </a:p>
        </p:txBody>
      </p:sp>
      <p:sp>
        <p:nvSpPr>
          <p:cNvPr id="6" name="Foliennummernplatzhalter 5">
            <a:extLst>
              <a:ext uri="{FF2B5EF4-FFF2-40B4-BE49-F238E27FC236}">
                <a16:creationId xmlns:a16="http://schemas.microsoft.com/office/drawing/2014/main" id="{64F5A520-6715-41BE-979E-BFF073DD98CE}"/>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915327537"/>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DCE62394-1C10-4999-A74C-28603A218DF7}"/>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5D9F07B3-BD40-4CE1-B6BE-496528C7DC44}"/>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8BE4C361-2847-4F33-ABD7-12F0081CDE5B}"/>
              </a:ext>
            </a:extLst>
          </p:cNvPr>
          <p:cNvSpPr>
            <a:spLocks noGrp="1"/>
          </p:cNvSpPr>
          <p:nvPr>
            <p:ph type="dt" sz="half" idx="10"/>
          </p:nvPr>
        </p:nvSpPr>
        <p:spPr/>
        <p:txBody>
          <a:bodyPr/>
          <a:lstStyle/>
          <a:p>
            <a:fld id="{337F357F-06F2-4C2D-A1A4-98CC7548F8E1}" type="datetime1">
              <a:rPr lang="de-DE" smtClean="0"/>
              <a:t>26.06.2023</a:t>
            </a:fld>
            <a:endParaRPr lang="de-DE"/>
          </a:p>
        </p:txBody>
      </p:sp>
      <p:sp>
        <p:nvSpPr>
          <p:cNvPr id="5" name="Fußzeilenplatzhalter 4">
            <a:extLst>
              <a:ext uri="{FF2B5EF4-FFF2-40B4-BE49-F238E27FC236}">
                <a16:creationId xmlns:a16="http://schemas.microsoft.com/office/drawing/2014/main" id="{E40669F7-B153-4B70-BF60-43C24C2CBCBC}"/>
              </a:ext>
            </a:extLst>
          </p:cNvPr>
          <p:cNvSpPr>
            <a:spLocks noGrp="1"/>
          </p:cNvSpPr>
          <p:nvPr>
            <p:ph type="ftr" sz="quarter" idx="11"/>
          </p:nvPr>
        </p:nvSpPr>
        <p:spPr/>
        <p:txBody>
          <a:bodyPr/>
          <a:lstStyle/>
          <a:p>
            <a:r>
              <a:rPr lang="de-DE"/>
              <a:t>"Cloud Computing - eine Zukunftslösung?" von Daniel Schanz</a:t>
            </a:r>
          </a:p>
        </p:txBody>
      </p:sp>
      <p:sp>
        <p:nvSpPr>
          <p:cNvPr id="6" name="Foliennummernplatzhalter 5">
            <a:extLst>
              <a:ext uri="{FF2B5EF4-FFF2-40B4-BE49-F238E27FC236}">
                <a16:creationId xmlns:a16="http://schemas.microsoft.com/office/drawing/2014/main" id="{343DB1B8-8297-4C08-B95E-6F50F9F1E78D}"/>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09901559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DA080C1-8863-49BF-B60F-6731F9CC4CD3}"/>
              </a:ext>
            </a:extLst>
          </p:cNvPr>
          <p:cNvSpPr>
            <a:spLocks noGrp="1"/>
          </p:cNvSpPr>
          <p:nvPr>
            <p:ph type="title" hasCustomPrompt="1"/>
          </p:nvPr>
        </p:nvSpPr>
        <p:spPr>
          <a:xfrm>
            <a:off x="1080000" y="720000"/>
            <a:ext cx="10515600" cy="1325563"/>
          </a:xfrm>
        </p:spPr>
        <p:txBody>
          <a:bodyPr anchor="t"/>
          <a:lstStyle>
            <a:lvl1pPr>
              <a:defRPr/>
            </a:lvl1pPr>
          </a:lstStyle>
          <a:p>
            <a:r>
              <a:rPr lang="de-DE" dirty="0"/>
              <a:t>Mastertitelformat </a:t>
            </a:r>
            <a:br>
              <a:rPr lang="de-DE" dirty="0"/>
            </a:br>
            <a:r>
              <a:rPr lang="de-DE" dirty="0"/>
              <a:t>bearbeiten</a:t>
            </a:r>
          </a:p>
        </p:txBody>
      </p:sp>
      <p:sp>
        <p:nvSpPr>
          <p:cNvPr id="3" name="Inhaltsplatzhalter 2">
            <a:extLst>
              <a:ext uri="{FF2B5EF4-FFF2-40B4-BE49-F238E27FC236}">
                <a16:creationId xmlns:a16="http://schemas.microsoft.com/office/drawing/2014/main" id="{91262A61-9898-48FB-832C-897E27962E7E}"/>
              </a:ext>
            </a:extLst>
          </p:cNvPr>
          <p:cNvSpPr>
            <a:spLocks noGrp="1"/>
          </p:cNvSpPr>
          <p:nvPr>
            <p:ph idx="1"/>
          </p:nvPr>
        </p:nvSpPr>
        <p:spPr>
          <a:xfrm>
            <a:off x="1155448" y="2091909"/>
            <a:ext cx="10198352" cy="408505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8D3879AF-1A84-4869-A655-9DF27CD35657}"/>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55CD72C9-A3AC-4301-9403-147175BFC77E}"/>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668D9840-1C78-496B-AFC1-87D9C53D158A}"/>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1232096136"/>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9D3994-0BC8-474C-BC7F-0DB09D4AE3F3}"/>
              </a:ext>
            </a:extLst>
          </p:cNvPr>
          <p:cNvSpPr>
            <a:spLocks noGrp="1"/>
          </p:cNvSpPr>
          <p:nvPr>
            <p:ph type="title"/>
          </p:nvPr>
        </p:nvSpPr>
        <p:spPr>
          <a:xfrm>
            <a:off x="838200" y="0"/>
            <a:ext cx="10515600" cy="2852737"/>
          </a:xfrm>
        </p:spPr>
        <p:txBody>
          <a:bodyPr anchor="b"/>
          <a:lstStyle>
            <a:lvl1pPr>
              <a:defRPr sz="6000"/>
            </a:lvl1pPr>
          </a:lstStyle>
          <a:p>
            <a:r>
              <a:rPr lang="de-DE" dirty="0"/>
              <a:t>Mastertitelformat bearbeiten</a:t>
            </a:r>
          </a:p>
        </p:txBody>
      </p:sp>
      <p:sp>
        <p:nvSpPr>
          <p:cNvPr id="3" name="Textplatzhalter 2">
            <a:extLst>
              <a:ext uri="{FF2B5EF4-FFF2-40B4-BE49-F238E27FC236}">
                <a16:creationId xmlns:a16="http://schemas.microsoft.com/office/drawing/2014/main" id="{C8A1D0A9-D921-4FD7-A1C8-F7B92D76FDA8}"/>
              </a:ext>
            </a:extLst>
          </p:cNvPr>
          <p:cNvSpPr>
            <a:spLocks noGrp="1"/>
          </p:cNvSpPr>
          <p:nvPr>
            <p:ph type="body" idx="1"/>
          </p:nvPr>
        </p:nvSpPr>
        <p:spPr>
          <a:xfrm>
            <a:off x="1810138" y="4589463"/>
            <a:ext cx="953731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10F09141-CCBF-48D4-8E1D-D06208743957}"/>
              </a:ext>
            </a:extLst>
          </p:cNvPr>
          <p:cNvSpPr>
            <a:spLocks noGrp="1"/>
          </p:cNvSpPr>
          <p:nvPr>
            <p:ph type="dt" sz="half" idx="10"/>
          </p:nvPr>
        </p:nvSpPr>
        <p:spPr/>
        <p:txBody>
          <a:bodyPr/>
          <a:lstStyle/>
          <a:p>
            <a:fld id="{6C1C2A1E-BEFD-4717-93E0-9D391B47B67E}" type="datetime1">
              <a:rPr lang="de-DE" smtClean="0"/>
              <a:t>26.06.2023</a:t>
            </a:fld>
            <a:endParaRPr lang="de-DE"/>
          </a:p>
        </p:txBody>
      </p:sp>
      <p:sp>
        <p:nvSpPr>
          <p:cNvPr id="5" name="Fußzeilenplatzhalter 4">
            <a:extLst>
              <a:ext uri="{FF2B5EF4-FFF2-40B4-BE49-F238E27FC236}">
                <a16:creationId xmlns:a16="http://schemas.microsoft.com/office/drawing/2014/main" id="{51E2FEC4-C857-4A2A-B72F-0E79CF8D346E}"/>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2C71105-7051-4CF8-B689-D2545A6CF0B8}"/>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47098395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D6D0971-3199-449B-BD84-966A933EEAB3}"/>
              </a:ext>
            </a:extLst>
          </p:cNvPr>
          <p:cNvSpPr>
            <a:spLocks noGrp="1"/>
          </p:cNvSpPr>
          <p:nvPr>
            <p:ph type="title" hasCustomPrompt="1"/>
          </p:nvPr>
        </p:nvSpPr>
        <p:spPr>
          <a:xfrm>
            <a:off x="1164779" y="747689"/>
            <a:ext cx="10515600" cy="1325563"/>
          </a:xfrm>
        </p:spPr>
        <p:txBody>
          <a:bodyPr/>
          <a:lstStyle>
            <a:lvl1pPr>
              <a:defRPr/>
            </a:lvl1pPr>
          </a:lstStyle>
          <a:p>
            <a:r>
              <a:rPr lang="de-DE" dirty="0"/>
              <a:t>Mastertitelformat </a:t>
            </a:r>
            <a:br>
              <a:rPr lang="de-DE" dirty="0"/>
            </a:br>
            <a:r>
              <a:rPr lang="de-DE" dirty="0"/>
              <a:t>bearbeiten</a:t>
            </a:r>
          </a:p>
        </p:txBody>
      </p:sp>
      <p:sp>
        <p:nvSpPr>
          <p:cNvPr id="3" name="Inhaltsplatzhalter 2">
            <a:extLst>
              <a:ext uri="{FF2B5EF4-FFF2-40B4-BE49-F238E27FC236}">
                <a16:creationId xmlns:a16="http://schemas.microsoft.com/office/drawing/2014/main" id="{30618FAC-0872-456D-93BB-C75E7FD4BAB5}"/>
              </a:ext>
            </a:extLst>
          </p:cNvPr>
          <p:cNvSpPr>
            <a:spLocks noGrp="1"/>
          </p:cNvSpPr>
          <p:nvPr>
            <p:ph sz="half" idx="1"/>
          </p:nvPr>
        </p:nvSpPr>
        <p:spPr>
          <a:xfrm>
            <a:off x="1164778" y="2155371"/>
            <a:ext cx="4855021" cy="4021592"/>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Inhaltsplatzhalter 3">
            <a:extLst>
              <a:ext uri="{FF2B5EF4-FFF2-40B4-BE49-F238E27FC236}">
                <a16:creationId xmlns:a16="http://schemas.microsoft.com/office/drawing/2014/main" id="{99BD434D-C093-41D4-B4D8-960AC54FBFBF}"/>
              </a:ext>
            </a:extLst>
          </p:cNvPr>
          <p:cNvSpPr>
            <a:spLocks noGrp="1"/>
          </p:cNvSpPr>
          <p:nvPr>
            <p:ph sz="half" idx="2"/>
          </p:nvPr>
        </p:nvSpPr>
        <p:spPr>
          <a:xfrm>
            <a:off x="6498778" y="2155371"/>
            <a:ext cx="4855021" cy="40215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D26D1192-0F5E-4C34-B492-A955517831FF}"/>
              </a:ext>
            </a:extLst>
          </p:cNvPr>
          <p:cNvSpPr>
            <a:spLocks noGrp="1"/>
          </p:cNvSpPr>
          <p:nvPr>
            <p:ph type="dt" sz="half" idx="10"/>
          </p:nvPr>
        </p:nvSpPr>
        <p:spPr/>
        <p:txBody>
          <a:bodyPr/>
          <a:lstStyle/>
          <a:p>
            <a:fld id="{D62A1B1C-063E-4593-B539-12BDFCCC836C}" type="datetime1">
              <a:rPr lang="de-DE" smtClean="0"/>
              <a:t>26.06.2023</a:t>
            </a:fld>
            <a:endParaRPr lang="de-DE"/>
          </a:p>
        </p:txBody>
      </p:sp>
      <p:sp>
        <p:nvSpPr>
          <p:cNvPr id="6" name="Fußzeilenplatzhalter 5">
            <a:extLst>
              <a:ext uri="{FF2B5EF4-FFF2-40B4-BE49-F238E27FC236}">
                <a16:creationId xmlns:a16="http://schemas.microsoft.com/office/drawing/2014/main" id="{5269694A-E8B8-46CC-8C78-D43C513C2023}"/>
              </a:ext>
            </a:extLst>
          </p:cNvPr>
          <p:cNvSpPr>
            <a:spLocks noGrp="1"/>
          </p:cNvSpPr>
          <p:nvPr>
            <p:ph type="ftr" sz="quarter" idx="11"/>
          </p:nvPr>
        </p:nvSpPr>
        <p:spPr/>
        <p:txBody>
          <a:bodyPr/>
          <a:lstStyle/>
          <a:p>
            <a:r>
              <a:rPr lang="de-DE" dirty="0"/>
              <a:t>HTML Projekt von Daniel Schanz</a:t>
            </a:r>
          </a:p>
        </p:txBody>
      </p:sp>
      <p:sp>
        <p:nvSpPr>
          <p:cNvPr id="7" name="Foliennummernplatzhalter 6">
            <a:extLst>
              <a:ext uri="{FF2B5EF4-FFF2-40B4-BE49-F238E27FC236}">
                <a16:creationId xmlns:a16="http://schemas.microsoft.com/office/drawing/2014/main" id="{16A96467-2B64-45D0-96F9-0D09113E4F60}"/>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606845780"/>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3A6670-BBF6-43C4-8329-E1460E187617}"/>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D086D7C3-56F9-4ABD-9C27-24B56C6E6F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1A54174F-5849-41B4-BD06-F7DA9FF5B1AD}"/>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45C4986C-AC10-4FFA-AD85-A613FB0ECC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771E5761-05F0-487C-BE4F-46EC88146FF5}"/>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C8B5F9F4-DE84-41BB-A388-C28237B6B386}"/>
              </a:ext>
            </a:extLst>
          </p:cNvPr>
          <p:cNvSpPr>
            <a:spLocks noGrp="1"/>
          </p:cNvSpPr>
          <p:nvPr>
            <p:ph type="dt" sz="half" idx="10"/>
          </p:nvPr>
        </p:nvSpPr>
        <p:spPr/>
        <p:txBody>
          <a:bodyPr/>
          <a:lstStyle/>
          <a:p>
            <a:fld id="{4C59EA26-876C-4E84-82E8-51DF5D7CF322}" type="datetime1">
              <a:rPr lang="de-DE" smtClean="0"/>
              <a:t>26.06.2023</a:t>
            </a:fld>
            <a:endParaRPr lang="de-DE"/>
          </a:p>
        </p:txBody>
      </p:sp>
      <p:sp>
        <p:nvSpPr>
          <p:cNvPr id="8" name="Fußzeilenplatzhalter 7">
            <a:extLst>
              <a:ext uri="{FF2B5EF4-FFF2-40B4-BE49-F238E27FC236}">
                <a16:creationId xmlns:a16="http://schemas.microsoft.com/office/drawing/2014/main" id="{8645DA17-4739-4ABE-9B69-C00D084BA466}"/>
              </a:ext>
            </a:extLst>
          </p:cNvPr>
          <p:cNvSpPr>
            <a:spLocks noGrp="1"/>
          </p:cNvSpPr>
          <p:nvPr>
            <p:ph type="ftr" sz="quarter" idx="11"/>
          </p:nvPr>
        </p:nvSpPr>
        <p:spPr/>
        <p:txBody>
          <a:bodyPr/>
          <a:lstStyle/>
          <a:p>
            <a:r>
              <a:rPr lang="de-DE"/>
              <a:t>"Cloud Computing - eine Zukunftslösung?" von Daniel Schanz</a:t>
            </a:r>
          </a:p>
        </p:txBody>
      </p:sp>
      <p:sp>
        <p:nvSpPr>
          <p:cNvPr id="9" name="Foliennummernplatzhalter 8">
            <a:extLst>
              <a:ext uri="{FF2B5EF4-FFF2-40B4-BE49-F238E27FC236}">
                <a16:creationId xmlns:a16="http://schemas.microsoft.com/office/drawing/2014/main" id="{3F95F4EB-82C2-4A33-9B67-0EDA34879455}"/>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3522242013"/>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819BD9-3C0F-4C1A-A481-49BEADB2F0B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22D7A282-15D3-4445-B20C-987F0272B663}"/>
              </a:ext>
            </a:extLst>
          </p:cNvPr>
          <p:cNvSpPr>
            <a:spLocks noGrp="1"/>
          </p:cNvSpPr>
          <p:nvPr>
            <p:ph type="dt" sz="half" idx="10"/>
          </p:nvPr>
        </p:nvSpPr>
        <p:spPr/>
        <p:txBody>
          <a:bodyPr/>
          <a:lstStyle/>
          <a:p>
            <a:fld id="{E29DDCDD-0606-45EF-ABDF-047ECBFEA8B2}" type="datetime1">
              <a:rPr lang="de-DE" smtClean="0"/>
              <a:t>26.06.2023</a:t>
            </a:fld>
            <a:endParaRPr lang="de-DE"/>
          </a:p>
        </p:txBody>
      </p:sp>
      <p:sp>
        <p:nvSpPr>
          <p:cNvPr id="4" name="Fußzeilenplatzhalter 3">
            <a:extLst>
              <a:ext uri="{FF2B5EF4-FFF2-40B4-BE49-F238E27FC236}">
                <a16:creationId xmlns:a16="http://schemas.microsoft.com/office/drawing/2014/main" id="{FA081100-6CDE-4AD0-8333-23A92E56EF75}"/>
              </a:ext>
            </a:extLst>
          </p:cNvPr>
          <p:cNvSpPr>
            <a:spLocks noGrp="1"/>
          </p:cNvSpPr>
          <p:nvPr>
            <p:ph type="ftr" sz="quarter" idx="11"/>
          </p:nvPr>
        </p:nvSpPr>
        <p:spPr/>
        <p:txBody>
          <a:bodyPr/>
          <a:lstStyle/>
          <a:p>
            <a:r>
              <a:rPr lang="de-DE"/>
              <a:t>"Cloud Computing - eine Zukunftslösung?" von Daniel Schanz</a:t>
            </a:r>
          </a:p>
        </p:txBody>
      </p:sp>
      <p:sp>
        <p:nvSpPr>
          <p:cNvPr id="5" name="Foliennummernplatzhalter 4">
            <a:extLst>
              <a:ext uri="{FF2B5EF4-FFF2-40B4-BE49-F238E27FC236}">
                <a16:creationId xmlns:a16="http://schemas.microsoft.com/office/drawing/2014/main" id="{38D680F2-D0D0-450D-A2EF-1E5AECF47AF7}"/>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1895080433"/>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613A65DD-91F5-4631-82AF-A5307DC758D0}"/>
              </a:ext>
            </a:extLst>
          </p:cNvPr>
          <p:cNvSpPr>
            <a:spLocks noGrp="1"/>
          </p:cNvSpPr>
          <p:nvPr>
            <p:ph type="dt" sz="half" idx="10"/>
          </p:nvPr>
        </p:nvSpPr>
        <p:spPr/>
        <p:txBody>
          <a:bodyPr/>
          <a:lstStyle/>
          <a:p>
            <a:fld id="{CEA440DF-EF32-4CCC-9673-3A18835B5ED2}" type="datetime1">
              <a:rPr lang="de-DE" smtClean="0"/>
              <a:t>26.06.2023</a:t>
            </a:fld>
            <a:endParaRPr lang="de-DE"/>
          </a:p>
        </p:txBody>
      </p:sp>
      <p:sp>
        <p:nvSpPr>
          <p:cNvPr id="3" name="Fußzeilenplatzhalter 2">
            <a:extLst>
              <a:ext uri="{FF2B5EF4-FFF2-40B4-BE49-F238E27FC236}">
                <a16:creationId xmlns:a16="http://schemas.microsoft.com/office/drawing/2014/main" id="{C4F2D6EB-992D-4CD1-A972-CB460AC33718}"/>
              </a:ext>
            </a:extLst>
          </p:cNvPr>
          <p:cNvSpPr>
            <a:spLocks noGrp="1"/>
          </p:cNvSpPr>
          <p:nvPr>
            <p:ph type="ftr" sz="quarter" idx="11"/>
          </p:nvPr>
        </p:nvSpPr>
        <p:spPr/>
        <p:txBody>
          <a:bodyPr/>
          <a:lstStyle/>
          <a:p>
            <a:r>
              <a:rPr lang="de-DE"/>
              <a:t>"Cloud Computing - eine Zukunftslösung?" von Daniel Schanz</a:t>
            </a:r>
          </a:p>
        </p:txBody>
      </p:sp>
      <p:sp>
        <p:nvSpPr>
          <p:cNvPr id="4" name="Foliennummernplatzhalter 3">
            <a:extLst>
              <a:ext uri="{FF2B5EF4-FFF2-40B4-BE49-F238E27FC236}">
                <a16:creationId xmlns:a16="http://schemas.microsoft.com/office/drawing/2014/main" id="{EF10E6E9-5A99-4C88-9B2E-5A13B9899D13}"/>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940852865"/>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97445C-D21E-4154-BDC6-22EEAC9D084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5873066-CE2F-465F-AFF3-9917F00C06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CBF2215A-DD6D-4C2F-9072-A1941FDD47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F7F72AE-B934-42A6-A02A-5FB4371AB945}"/>
              </a:ext>
            </a:extLst>
          </p:cNvPr>
          <p:cNvSpPr>
            <a:spLocks noGrp="1"/>
          </p:cNvSpPr>
          <p:nvPr>
            <p:ph type="dt" sz="half" idx="10"/>
          </p:nvPr>
        </p:nvSpPr>
        <p:spPr/>
        <p:txBody>
          <a:bodyPr/>
          <a:lstStyle/>
          <a:p>
            <a:fld id="{27AC9D8F-36D0-4D21-93C7-4CF136957D27}" type="datetime1">
              <a:rPr lang="de-DE" smtClean="0"/>
              <a:t>26.06.2023</a:t>
            </a:fld>
            <a:endParaRPr lang="de-DE"/>
          </a:p>
        </p:txBody>
      </p:sp>
      <p:sp>
        <p:nvSpPr>
          <p:cNvPr id="6" name="Fußzeilenplatzhalter 5">
            <a:extLst>
              <a:ext uri="{FF2B5EF4-FFF2-40B4-BE49-F238E27FC236}">
                <a16:creationId xmlns:a16="http://schemas.microsoft.com/office/drawing/2014/main" id="{81FCB3ED-6094-4A31-96A2-E0B3E098EB3C}"/>
              </a:ext>
            </a:extLst>
          </p:cNvPr>
          <p:cNvSpPr>
            <a:spLocks noGrp="1"/>
          </p:cNvSpPr>
          <p:nvPr>
            <p:ph type="ftr" sz="quarter" idx="11"/>
          </p:nvPr>
        </p:nvSpPr>
        <p:spPr/>
        <p:txBody>
          <a:bodyPr/>
          <a:lstStyle/>
          <a:p>
            <a:r>
              <a:rPr lang="de-DE"/>
              <a:t>"Cloud Computing - eine Zukunftslösung?" von Daniel Schanz</a:t>
            </a:r>
          </a:p>
        </p:txBody>
      </p:sp>
      <p:sp>
        <p:nvSpPr>
          <p:cNvPr id="7" name="Foliennummernplatzhalter 6">
            <a:extLst>
              <a:ext uri="{FF2B5EF4-FFF2-40B4-BE49-F238E27FC236}">
                <a16:creationId xmlns:a16="http://schemas.microsoft.com/office/drawing/2014/main" id="{8D05C2D4-8CF4-48C2-ABDF-B3E74588CCBF}"/>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3427787701"/>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582EA0-955A-4838-994B-E69CD12AD714}"/>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1EFB7EAB-2DD3-49CD-A768-BB9593CF58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C302E9EA-BC60-4F17-A3E5-2F97631C7E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552B612-8868-4F9C-BB5B-9A1319CAEA87}"/>
              </a:ext>
            </a:extLst>
          </p:cNvPr>
          <p:cNvSpPr>
            <a:spLocks noGrp="1"/>
          </p:cNvSpPr>
          <p:nvPr>
            <p:ph type="dt" sz="half" idx="10"/>
          </p:nvPr>
        </p:nvSpPr>
        <p:spPr/>
        <p:txBody>
          <a:bodyPr/>
          <a:lstStyle/>
          <a:p>
            <a:fld id="{E5041265-DFF2-4C62-ADF4-311600A904B4}" type="datetime1">
              <a:rPr lang="de-DE" smtClean="0"/>
              <a:t>26.06.2023</a:t>
            </a:fld>
            <a:endParaRPr lang="de-DE"/>
          </a:p>
        </p:txBody>
      </p:sp>
      <p:sp>
        <p:nvSpPr>
          <p:cNvPr id="6" name="Fußzeilenplatzhalter 5">
            <a:extLst>
              <a:ext uri="{FF2B5EF4-FFF2-40B4-BE49-F238E27FC236}">
                <a16:creationId xmlns:a16="http://schemas.microsoft.com/office/drawing/2014/main" id="{45924133-9640-488A-8B10-9B42E579C1F7}"/>
              </a:ext>
            </a:extLst>
          </p:cNvPr>
          <p:cNvSpPr>
            <a:spLocks noGrp="1"/>
          </p:cNvSpPr>
          <p:nvPr>
            <p:ph type="ftr" sz="quarter" idx="11"/>
          </p:nvPr>
        </p:nvSpPr>
        <p:spPr/>
        <p:txBody>
          <a:bodyPr/>
          <a:lstStyle/>
          <a:p>
            <a:r>
              <a:rPr lang="de-DE"/>
              <a:t>"Cloud Computing - eine Zukunftslösung?" von Daniel Schanz</a:t>
            </a:r>
          </a:p>
        </p:txBody>
      </p:sp>
      <p:sp>
        <p:nvSpPr>
          <p:cNvPr id="7" name="Foliennummernplatzhalter 6">
            <a:extLst>
              <a:ext uri="{FF2B5EF4-FFF2-40B4-BE49-F238E27FC236}">
                <a16:creationId xmlns:a16="http://schemas.microsoft.com/office/drawing/2014/main" id="{654DD315-9D6E-40EF-A556-FDB8266FF309}"/>
              </a:ext>
            </a:extLst>
          </p:cNvPr>
          <p:cNvSpPr>
            <a:spLocks noGrp="1"/>
          </p:cNvSpPr>
          <p:nvPr>
            <p:ph type="sldNum" sz="quarter" idx="12"/>
          </p:nvPr>
        </p:nvSpPr>
        <p:spPr/>
        <p:txBody>
          <a:bodyPr/>
          <a:lstStyle/>
          <a:p>
            <a:fld id="{453AFA7E-AFDC-4922-8327-1A8F87ABEEBB}" type="slidenum">
              <a:rPr lang="de-DE" smtClean="0"/>
              <a:t>‹Nr.›</a:t>
            </a:fld>
            <a:endParaRPr lang="de-DE"/>
          </a:p>
        </p:txBody>
      </p:sp>
    </p:spTree>
    <p:extLst>
      <p:ext uri="{BB962C8B-B14F-4D97-AF65-F5344CB8AC3E}">
        <p14:creationId xmlns:p14="http://schemas.microsoft.com/office/powerpoint/2010/main" val="2122165044"/>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a:stretch>
        </a:blipFill>
        <a:effectLst/>
      </p:bgPr>
    </p:bg>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45A42209-0DD1-4496-A0FC-F0C8641BBD08}"/>
              </a:ext>
            </a:extLst>
          </p:cNvPr>
          <p:cNvSpPr/>
          <p:nvPr userDrawn="1"/>
        </p:nvSpPr>
        <p:spPr>
          <a:xfrm>
            <a:off x="0" y="6176963"/>
            <a:ext cx="12192000" cy="6810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solidFill>
                <a:schemeClr val="bg1"/>
              </a:solidFill>
            </a:endParaRPr>
          </a:p>
        </p:txBody>
      </p:sp>
      <p:sp>
        <p:nvSpPr>
          <p:cNvPr id="2" name="Titelplatzhalter 1">
            <a:extLst>
              <a:ext uri="{FF2B5EF4-FFF2-40B4-BE49-F238E27FC236}">
                <a16:creationId xmlns:a16="http://schemas.microsoft.com/office/drawing/2014/main" id="{EBE03B9F-9CBD-4815-B5CC-4875A8474C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C18823CB-4A99-4F9C-8E4E-9D7A48C5ECCC}"/>
              </a:ext>
            </a:extLst>
          </p:cNvPr>
          <p:cNvSpPr>
            <a:spLocks noGrp="1"/>
          </p:cNvSpPr>
          <p:nvPr>
            <p:ph type="body" idx="1"/>
          </p:nvPr>
        </p:nvSpPr>
        <p:spPr>
          <a:xfrm>
            <a:off x="838200" y="1825625"/>
            <a:ext cx="10515600" cy="4351338"/>
          </a:xfrm>
          <a:prstGeom prst="rect">
            <a:avLst/>
          </a:prstGeom>
          <a:ln>
            <a:noFill/>
          </a:ln>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4A0A3F8D-CE18-47B3-85C0-628E668C9D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a:solidFill>
                  <a:schemeClr val="bg1"/>
                </a:solidFill>
                <a:latin typeface="Corbel" panose="020B0503020204020204" pitchFamily="34" charset="0"/>
              </a:defRPr>
            </a:lvl1pPr>
          </a:lstStyle>
          <a:p>
            <a:fld id="{9F519315-30FE-4D6E-BC5B-30131D043002}" type="datetime1">
              <a:rPr lang="de-DE" smtClean="0"/>
              <a:t>26.06.2023</a:t>
            </a:fld>
            <a:endParaRPr lang="de-DE" dirty="0"/>
          </a:p>
        </p:txBody>
      </p:sp>
      <p:sp>
        <p:nvSpPr>
          <p:cNvPr id="5" name="Fußzeilenplatzhalter 4">
            <a:extLst>
              <a:ext uri="{FF2B5EF4-FFF2-40B4-BE49-F238E27FC236}">
                <a16:creationId xmlns:a16="http://schemas.microsoft.com/office/drawing/2014/main" id="{0C450AEF-C720-46B9-B26E-DC17C31280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Corbel" panose="020B0503020204020204" pitchFamily="34" charset="0"/>
              </a:defRPr>
            </a:lvl1pPr>
          </a:lstStyle>
          <a:p>
            <a:r>
              <a:rPr lang="de-DE" dirty="0"/>
              <a:t>HTML Projekt von Daniel Schanz</a:t>
            </a:r>
          </a:p>
        </p:txBody>
      </p:sp>
      <p:sp>
        <p:nvSpPr>
          <p:cNvPr id="6" name="Foliennummernplatzhalter 5">
            <a:extLst>
              <a:ext uri="{FF2B5EF4-FFF2-40B4-BE49-F238E27FC236}">
                <a16:creationId xmlns:a16="http://schemas.microsoft.com/office/drawing/2014/main" id="{D234A999-E3BB-48BF-A642-F758F92BDF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Corbel" panose="020B0503020204020204" pitchFamily="34" charset="0"/>
              </a:defRPr>
            </a:lvl1pPr>
          </a:lstStyle>
          <a:p>
            <a:fld id="{453AFA7E-AFDC-4922-8327-1A8F87ABEEBB}" type="slidenum">
              <a:rPr lang="de-DE" smtClean="0"/>
              <a:pPr/>
              <a:t>‹Nr.›</a:t>
            </a:fld>
            <a:endParaRPr lang="de-DE" dirty="0"/>
          </a:p>
        </p:txBody>
      </p:sp>
      <p:pic>
        <p:nvPicPr>
          <p:cNvPr id="10" name="Grafik 9">
            <a:extLst>
              <a:ext uri="{FF2B5EF4-FFF2-40B4-BE49-F238E27FC236}">
                <a16:creationId xmlns:a16="http://schemas.microsoft.com/office/drawing/2014/main" id="{5DD9C993-B8EB-436A-B826-7BE8F3CF5728}"/>
              </a:ext>
            </a:extLst>
          </p:cNvPr>
          <p:cNvPicPr>
            <a:picLocks noChangeAspect="1"/>
          </p:cNvPicPr>
          <p:nvPr userDrawn="1"/>
        </p:nvPicPr>
        <p:blipFill>
          <a:blip r:embed="rId14">
            <a:extLst>
              <a:ext uri="{BEBA8EAE-BF5A-486C-A8C5-ECC9F3942E4B}">
                <a14:imgProps xmlns:a14="http://schemas.microsoft.com/office/drawing/2010/main">
                  <a14:imgLayer r:embed="rId15">
                    <a14:imgEffect>
                      <a14:artisticMarker/>
                    </a14:imgEffect>
                    <a14:imgEffect>
                      <a14:brightnessContrast contrast="-40000"/>
                    </a14:imgEffect>
                  </a14:imgLayer>
                </a14:imgProps>
              </a:ext>
              <a:ext uri="{28A0092B-C50C-407E-A947-70E740481C1C}">
                <a14:useLocalDpi xmlns:a14="http://schemas.microsoft.com/office/drawing/2010/main" val="0"/>
              </a:ext>
            </a:extLst>
          </a:blip>
          <a:srcRect/>
          <a:stretch/>
        </p:blipFill>
        <p:spPr>
          <a:xfrm>
            <a:off x="10848509" y="-15"/>
            <a:ext cx="1385720" cy="1439710"/>
          </a:xfrm>
          <a:prstGeom prst="rect">
            <a:avLst/>
          </a:prstGeom>
          <a:noFill/>
          <a:effectLst/>
          <a:scene3d>
            <a:camera prst="orthographicFront"/>
            <a:lightRig rig="threePt" dir="t"/>
          </a:scene3d>
          <a:sp3d>
            <a:bevelT w="0" h="0" prst="softRound"/>
          </a:sp3d>
        </p:spPr>
      </p:pic>
    </p:spTree>
    <p:extLst>
      <p:ext uri="{BB962C8B-B14F-4D97-AF65-F5344CB8AC3E}">
        <p14:creationId xmlns:p14="http://schemas.microsoft.com/office/powerpoint/2010/main" val="2723900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hf hdr="0"/>
  <p:txStyles>
    <p:titleStyle>
      <a:lvl1pPr algn="l" defTabSz="914400" rtl="0" eaLnBrk="1" latinLnBrk="0" hangingPunct="1">
        <a:lnSpc>
          <a:spcPct val="90000"/>
        </a:lnSpc>
        <a:spcBef>
          <a:spcPct val="0"/>
        </a:spcBef>
        <a:buNone/>
        <a:defRPr sz="4400" b="0" kern="1200" cap="none" spc="0">
          <a:ln w="0"/>
          <a:solidFill>
            <a:schemeClr val="accent1"/>
          </a:solidFill>
          <a:effectLst>
            <a:outerShdw blurRad="38100" dist="25400" dir="5400000" algn="ctr" rotWithShape="0">
              <a:srgbClr val="6E747A">
                <a:alpha val="43000"/>
              </a:srgbClr>
            </a:outerShdw>
          </a:effectLst>
          <a:latin typeface="Corbel" panose="020B0503020204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orbel" panose="020B05030202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orbel" panose="020B0503020204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orbel" panose="020B0503020204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orbel" panose="020B0503020204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orbel" panose="020B0503020204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www.sozial-diakoniestationoberesgaeu.de/"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1000"/>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1082DC-7BAB-4542-9C79-5DDDF22E1396}"/>
              </a:ext>
            </a:extLst>
          </p:cNvPr>
          <p:cNvSpPr>
            <a:spLocks noGrp="1"/>
          </p:cNvSpPr>
          <p:nvPr>
            <p:ph type="ctrTitle"/>
          </p:nvPr>
        </p:nvSpPr>
        <p:spPr>
          <a:xfrm>
            <a:off x="-876622" y="545840"/>
            <a:ext cx="9144000" cy="975050"/>
          </a:xfrm>
        </p:spPr>
        <p:txBody>
          <a:bodyPr/>
          <a:lstStyle/>
          <a:p>
            <a:r>
              <a:rPr lang="de-DE" dirty="0"/>
              <a:t>HTML Projekt</a:t>
            </a:r>
          </a:p>
        </p:txBody>
      </p:sp>
      <p:sp>
        <p:nvSpPr>
          <p:cNvPr id="3" name="Untertitel 2">
            <a:extLst>
              <a:ext uri="{FF2B5EF4-FFF2-40B4-BE49-F238E27FC236}">
                <a16:creationId xmlns:a16="http://schemas.microsoft.com/office/drawing/2014/main" id="{9109E76C-1B25-4930-89BB-002D7861DE8F}"/>
              </a:ext>
            </a:extLst>
          </p:cNvPr>
          <p:cNvSpPr>
            <a:spLocks noGrp="1"/>
          </p:cNvSpPr>
          <p:nvPr>
            <p:ph type="subTitle" idx="1"/>
          </p:nvPr>
        </p:nvSpPr>
        <p:spPr>
          <a:xfrm>
            <a:off x="-876622" y="1520890"/>
            <a:ext cx="9144000" cy="1885243"/>
          </a:xfrm>
        </p:spPr>
        <p:txBody>
          <a:bodyPr>
            <a:normAutofit/>
          </a:bodyPr>
          <a:lstStyle/>
          <a:p>
            <a:r>
              <a:rPr lang="de-DE" b="0" i="0" dirty="0">
                <a:solidFill>
                  <a:srgbClr val="000000"/>
                </a:solidFill>
                <a:effectLst/>
              </a:rPr>
              <a:t>Die Diakonie Jettingen bittet um eine neue Webseite.</a:t>
            </a:r>
          </a:p>
          <a:p>
            <a:r>
              <a:rPr lang="de-DE" b="0" i="0" dirty="0">
                <a:solidFill>
                  <a:srgbClr val="000000"/>
                </a:solidFill>
                <a:effectLst/>
              </a:rPr>
              <a:t>(</a:t>
            </a:r>
            <a:r>
              <a:rPr lang="de-DE" b="0" i="0" dirty="0">
                <a:solidFill>
                  <a:srgbClr val="000000"/>
                </a:solidFill>
                <a:effectLst/>
                <a:hlinkClick r:id="rId4"/>
              </a:rPr>
              <a:t>http://www.sozial-diakoniestationoberesgaeu.de/</a:t>
            </a:r>
            <a:r>
              <a:rPr lang="de-DE" b="0" i="0" dirty="0">
                <a:solidFill>
                  <a:srgbClr val="000000"/>
                </a:solidFill>
                <a:effectLst/>
              </a:rPr>
              <a:t>)</a:t>
            </a:r>
          </a:p>
          <a:p>
            <a:r>
              <a:rPr lang="de-DE" dirty="0">
                <a:solidFill>
                  <a:srgbClr val="000000"/>
                </a:solidFill>
              </a:rPr>
              <a:t>von Daniel Schanz (FIA)</a:t>
            </a:r>
            <a:endParaRPr lang="de-DE" dirty="0"/>
          </a:p>
        </p:txBody>
      </p:sp>
    </p:spTree>
    <p:extLst>
      <p:ext uri="{BB962C8B-B14F-4D97-AF65-F5344CB8AC3E}">
        <p14:creationId xmlns:p14="http://schemas.microsoft.com/office/powerpoint/2010/main" val="261690394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7. Formular mit Java </a:t>
            </a:r>
            <a:r>
              <a:rPr lang="de-DE" dirty="0" err="1"/>
              <a:t>Script</a:t>
            </a:r>
            <a:r>
              <a:rPr lang="de-DE" dirty="0"/>
              <a:t> Funktionalität</a:t>
            </a:r>
          </a:p>
        </p:txBody>
      </p:sp>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10</a:t>
            </a:fld>
            <a:endParaRPr lang="de-DE" dirty="0"/>
          </a:p>
        </p:txBody>
      </p:sp>
      <p:sp>
        <p:nvSpPr>
          <p:cNvPr id="11" name="Inhaltsplatzhalter 10">
            <a:extLst>
              <a:ext uri="{FF2B5EF4-FFF2-40B4-BE49-F238E27FC236}">
                <a16:creationId xmlns:a16="http://schemas.microsoft.com/office/drawing/2014/main" id="{516D4DAC-4FE4-1EA9-1DFD-E5D34E5C07FD}"/>
              </a:ext>
            </a:extLst>
          </p:cNvPr>
          <p:cNvSpPr>
            <a:spLocks noGrp="1"/>
          </p:cNvSpPr>
          <p:nvPr>
            <p:ph idx="1"/>
          </p:nvPr>
        </p:nvSpPr>
        <p:spPr>
          <a:xfrm>
            <a:off x="150736" y="1382780"/>
            <a:ext cx="11203063" cy="4755219"/>
          </a:xfrm>
        </p:spPr>
        <p:txBody>
          <a:bodyPr>
            <a:normAutofit/>
          </a:bodyPr>
          <a:lstStyle/>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then</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message</a:t>
            </a:r>
            <a:r>
              <a:rPr lang="de-DE" sz="2800" b="1" dirty="0">
                <a:effectLst/>
                <a:latin typeface="Consolas" panose="020B0609020204030204" pitchFamily="49" charset="0"/>
              </a:rPr>
              <a:t> =&gt; {</a:t>
            </a:r>
          </a:p>
          <a:p>
            <a:pPr marL="0" indent="0">
              <a:buNone/>
            </a:pPr>
            <a:r>
              <a:rPr lang="de-DE" sz="2800" b="1" dirty="0">
                <a:effectLst/>
                <a:latin typeface="Consolas" panose="020B0609020204030204" pitchFamily="49" charset="0"/>
              </a:rPr>
              <a:t>        alert("Wir haben ihre Nachricht erhalten. Vielen Dank!\</a:t>
            </a:r>
            <a:r>
              <a:rPr lang="de-DE" sz="2800" b="1" dirty="0" err="1">
                <a:effectLst/>
                <a:latin typeface="Consolas" panose="020B0609020204030204" pitchFamily="49" charset="0"/>
              </a:rPr>
              <a:t>nName</a:t>
            </a:r>
            <a:r>
              <a:rPr lang="de-DE" sz="2800" b="1" dirty="0">
                <a:effectLst/>
                <a:latin typeface="Consolas" panose="020B0609020204030204" pitchFamily="49" charset="0"/>
              </a:rPr>
              <a:t>: " + </a:t>
            </a:r>
            <a:r>
              <a:rPr lang="de-DE" sz="2800" b="1" dirty="0" err="1">
                <a:effectLst/>
                <a:latin typeface="Consolas" panose="020B0609020204030204" pitchFamily="49" charset="0"/>
              </a:rPr>
              <a:t>name</a:t>
            </a:r>
            <a:r>
              <a:rPr lang="de-DE" sz="2800" b="1" dirty="0">
                <a:effectLst/>
                <a:latin typeface="Consolas" panose="020B0609020204030204" pitchFamily="49" charset="0"/>
              </a:rPr>
              <a:t> + "\</a:t>
            </a:r>
            <a:r>
              <a:rPr lang="de-DE" sz="2800" b="1" dirty="0" err="1">
                <a:effectLst/>
                <a:latin typeface="Consolas" panose="020B0609020204030204" pitchFamily="49" charset="0"/>
              </a:rPr>
              <a:t>nE</a:t>
            </a:r>
            <a:r>
              <a:rPr lang="de-DE" sz="2800" b="1" dirty="0">
                <a:effectLst/>
                <a:latin typeface="Consolas" panose="020B0609020204030204" pitchFamily="49" charset="0"/>
              </a:rPr>
              <a:t>-Mail: " + email + "\</a:t>
            </a:r>
            <a:r>
              <a:rPr lang="de-DE" sz="2800" b="1" dirty="0" err="1">
                <a:effectLst/>
                <a:latin typeface="Consolas" panose="020B0609020204030204" pitchFamily="49" charset="0"/>
              </a:rPr>
              <a:t>nNachricht</a:t>
            </a:r>
            <a:r>
              <a:rPr lang="de-DE" sz="2800" b="1" dirty="0">
                <a:effectLst/>
                <a:latin typeface="Consolas" panose="020B0609020204030204" pitchFamily="49" charset="0"/>
              </a:rPr>
              <a:t>: " + </a:t>
            </a:r>
            <a:r>
              <a:rPr lang="de-DE" sz="2800" b="1" dirty="0" err="1">
                <a:effectLst/>
                <a:latin typeface="Consolas" panose="020B0609020204030204" pitchFamily="49" charset="0"/>
              </a:rPr>
              <a:t>query</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a:t>
            </a:r>
          </a:p>
          <a:p>
            <a:pPr marL="0" indent="0">
              <a:buNone/>
            </a:pPr>
            <a:r>
              <a:rPr lang="de-DE" sz="2800" b="1" dirty="0">
                <a:effectLst/>
                <a:latin typeface="Consolas" panose="020B0609020204030204" pitchFamily="49" charset="0"/>
              </a:rPr>
              <a:t>    );</a:t>
            </a:r>
          </a:p>
          <a:p>
            <a:pPr marL="0" indent="0">
              <a:buNone/>
            </a:pPr>
            <a:r>
              <a:rPr lang="de-DE" sz="2800" b="1" dirty="0">
                <a:effectLst/>
                <a:latin typeface="Consolas" panose="020B0609020204030204" pitchFamily="49" charset="0"/>
              </a:rPr>
              <a:t>  }</a:t>
            </a:r>
          </a:p>
          <a:p>
            <a:pPr marL="0" indent="0">
              <a:buNone/>
            </a:pPr>
            <a:r>
              <a:rPr lang="de-DE" sz="2800" b="1" dirty="0">
                <a:effectLst/>
                <a:latin typeface="Consolas" panose="020B0609020204030204" pitchFamily="49" charset="0"/>
              </a:rPr>
              <a:t>&lt;/</a:t>
            </a:r>
            <a:r>
              <a:rPr lang="de-DE" sz="2800" b="1" dirty="0" err="1">
                <a:effectLst/>
                <a:latin typeface="Consolas" panose="020B0609020204030204" pitchFamily="49" charset="0"/>
              </a:rPr>
              <a:t>script</a:t>
            </a:r>
            <a:r>
              <a:rPr lang="de-DE" sz="2800" b="1" dirty="0">
                <a:effectLst/>
                <a:latin typeface="Consolas" panose="020B0609020204030204" pitchFamily="49" charset="0"/>
              </a:rPr>
              <a:t>&gt;</a:t>
            </a:r>
          </a:p>
        </p:txBody>
      </p:sp>
    </p:spTree>
    <p:extLst>
      <p:ext uri="{BB962C8B-B14F-4D97-AF65-F5344CB8AC3E}">
        <p14:creationId xmlns:p14="http://schemas.microsoft.com/office/powerpoint/2010/main" val="213509546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7. Formular mit Java </a:t>
            </a:r>
            <a:r>
              <a:rPr lang="de-DE" dirty="0" err="1"/>
              <a:t>Script</a:t>
            </a:r>
            <a:r>
              <a:rPr lang="de-DE" dirty="0"/>
              <a:t> Funktionalität</a:t>
            </a:r>
          </a:p>
        </p:txBody>
      </p:sp>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11</a:t>
            </a:fld>
            <a:endParaRPr lang="de-DE" dirty="0"/>
          </a:p>
        </p:txBody>
      </p:sp>
      <p:sp>
        <p:nvSpPr>
          <p:cNvPr id="8" name="Inhaltsplatzhalter 7">
            <a:extLst>
              <a:ext uri="{FF2B5EF4-FFF2-40B4-BE49-F238E27FC236}">
                <a16:creationId xmlns:a16="http://schemas.microsoft.com/office/drawing/2014/main" id="{CDE47E4A-787B-7465-1803-986CAD540F6C}"/>
              </a:ext>
            </a:extLst>
          </p:cNvPr>
          <p:cNvSpPr>
            <a:spLocks noGrp="1"/>
          </p:cNvSpPr>
          <p:nvPr>
            <p:ph idx="1"/>
          </p:nvPr>
        </p:nvSpPr>
        <p:spPr/>
        <p:txBody>
          <a:bodyPr>
            <a:normAutofit/>
          </a:bodyPr>
          <a:lstStyle/>
          <a:p>
            <a:endParaRPr lang="de-DE" dirty="0"/>
          </a:p>
          <a:p>
            <a:endParaRPr lang="de-DE" dirty="0"/>
          </a:p>
          <a:p>
            <a:endParaRPr lang="de-DE" dirty="0"/>
          </a:p>
          <a:p>
            <a:endParaRPr lang="de-DE" dirty="0"/>
          </a:p>
          <a:p>
            <a:endParaRPr lang="de-DE" dirty="0"/>
          </a:p>
        </p:txBody>
      </p:sp>
      <p:pic>
        <p:nvPicPr>
          <p:cNvPr id="7" name="Bildschirmaufzeichnung 6">
            <a:hlinkClick r:id="" action="ppaction://media"/>
            <a:extLst>
              <a:ext uri="{FF2B5EF4-FFF2-40B4-BE49-F238E27FC236}">
                <a16:creationId xmlns:a16="http://schemas.microsoft.com/office/drawing/2014/main" id="{12260A18-C7D7-8CA2-F502-361674413FD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34378" y="1382781"/>
            <a:ext cx="9606844" cy="4420649"/>
          </a:xfrm>
          <a:prstGeom prst="rect">
            <a:avLst/>
          </a:prstGeom>
        </p:spPr>
      </p:pic>
    </p:spTree>
    <p:extLst>
      <p:ext uri="{BB962C8B-B14F-4D97-AF65-F5344CB8AC3E}">
        <p14:creationId xmlns:p14="http://schemas.microsoft.com/office/powerpoint/2010/main" val="13594892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8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8. Fazit</a:t>
            </a:r>
          </a:p>
        </p:txBody>
      </p:sp>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12</a:t>
            </a:fld>
            <a:endParaRPr lang="de-DE" dirty="0"/>
          </a:p>
        </p:txBody>
      </p:sp>
      <p:sp>
        <p:nvSpPr>
          <p:cNvPr id="11" name="Inhaltsplatzhalter 10">
            <a:extLst>
              <a:ext uri="{FF2B5EF4-FFF2-40B4-BE49-F238E27FC236}">
                <a16:creationId xmlns:a16="http://schemas.microsoft.com/office/drawing/2014/main" id="{516D4DAC-4FE4-1EA9-1DFD-E5D34E5C07FD}"/>
              </a:ext>
            </a:extLst>
          </p:cNvPr>
          <p:cNvSpPr>
            <a:spLocks noGrp="1"/>
          </p:cNvSpPr>
          <p:nvPr>
            <p:ph idx="1"/>
          </p:nvPr>
        </p:nvSpPr>
        <p:spPr>
          <a:xfrm>
            <a:off x="150736" y="1382780"/>
            <a:ext cx="11203063" cy="4755219"/>
          </a:xfrm>
        </p:spPr>
        <p:txBody>
          <a:bodyPr>
            <a:normAutofit/>
          </a:bodyPr>
          <a:lstStyle/>
          <a:p>
            <a:pPr algn="l"/>
            <a:r>
              <a:rPr lang="de-DE" b="0" i="0" dirty="0">
                <a:solidFill>
                  <a:srgbClr val="374151"/>
                </a:solidFill>
                <a:effectLst/>
              </a:rPr>
              <a:t>Erfolgreiche Umsetzung der Anforderungen</a:t>
            </a:r>
          </a:p>
          <a:p>
            <a:pPr lvl="1"/>
            <a:r>
              <a:rPr lang="de-DE" sz="2800" dirty="0">
                <a:solidFill>
                  <a:srgbClr val="374151"/>
                </a:solidFill>
              </a:rPr>
              <a:t>Halbwegs ansprechendes und benutzerfreundliches Design</a:t>
            </a:r>
          </a:p>
          <a:p>
            <a:pPr lvl="1"/>
            <a:r>
              <a:rPr lang="de-DE" sz="2800" dirty="0">
                <a:solidFill>
                  <a:srgbClr val="374151"/>
                </a:solidFill>
              </a:rPr>
              <a:t>Responsive Eigenschaften</a:t>
            </a:r>
          </a:p>
          <a:p>
            <a:pPr lvl="1"/>
            <a:r>
              <a:rPr lang="de-DE" sz="2800" dirty="0">
                <a:solidFill>
                  <a:srgbClr val="374151"/>
                </a:solidFill>
              </a:rPr>
              <a:t>Bildergalerie </a:t>
            </a:r>
          </a:p>
          <a:p>
            <a:pPr lvl="1"/>
            <a:r>
              <a:rPr lang="de-DE" sz="2800" dirty="0">
                <a:solidFill>
                  <a:srgbClr val="374151"/>
                </a:solidFill>
              </a:rPr>
              <a:t>Druckaufbereitung</a:t>
            </a:r>
          </a:p>
          <a:p>
            <a:pPr lvl="1"/>
            <a:r>
              <a:rPr lang="de-DE" sz="2800" b="0" i="0" dirty="0">
                <a:solidFill>
                  <a:srgbClr val="374151"/>
                </a:solidFill>
                <a:effectLst/>
              </a:rPr>
              <a:t>Feature zur Formularauslesung und Meldungsausgabe erfolgreich implementiert</a:t>
            </a:r>
          </a:p>
          <a:p>
            <a:r>
              <a:rPr lang="de-DE" dirty="0">
                <a:solidFill>
                  <a:srgbClr val="374151"/>
                </a:solidFill>
              </a:rPr>
              <a:t>Technische Realisierung mit Hilfe von HTML, </a:t>
            </a:r>
            <a:r>
              <a:rPr lang="de-DE" dirty="0" err="1">
                <a:solidFill>
                  <a:srgbClr val="374151"/>
                </a:solidFill>
              </a:rPr>
              <a:t>css</a:t>
            </a:r>
            <a:r>
              <a:rPr lang="de-DE" dirty="0">
                <a:solidFill>
                  <a:srgbClr val="374151"/>
                </a:solidFill>
              </a:rPr>
              <a:t>, </a:t>
            </a:r>
            <a:r>
              <a:rPr lang="de-DE" dirty="0" err="1">
                <a:solidFill>
                  <a:srgbClr val="374151"/>
                </a:solidFill>
              </a:rPr>
              <a:t>java</a:t>
            </a:r>
            <a:r>
              <a:rPr lang="de-DE" dirty="0">
                <a:solidFill>
                  <a:srgbClr val="374151"/>
                </a:solidFill>
              </a:rPr>
              <a:t> </a:t>
            </a:r>
            <a:r>
              <a:rPr lang="de-DE" dirty="0" err="1">
                <a:solidFill>
                  <a:srgbClr val="374151"/>
                </a:solidFill>
              </a:rPr>
              <a:t>script</a:t>
            </a:r>
            <a:r>
              <a:rPr lang="de-DE" dirty="0">
                <a:solidFill>
                  <a:srgbClr val="374151"/>
                </a:solidFill>
              </a:rPr>
              <a:t> und bootstrap5-framework</a:t>
            </a:r>
          </a:p>
          <a:p>
            <a:r>
              <a:rPr lang="de-DE" dirty="0">
                <a:solidFill>
                  <a:srgbClr val="374151"/>
                </a:solidFill>
              </a:rPr>
              <a:t>Zusätzliche Funktion: Versenden von Emails über SMTP.</a:t>
            </a:r>
          </a:p>
          <a:p>
            <a:pPr algn="l"/>
            <a:endParaRPr lang="de-DE" b="0" i="0" dirty="0">
              <a:solidFill>
                <a:srgbClr val="374151"/>
              </a:solidFill>
              <a:effectLst/>
            </a:endParaRPr>
          </a:p>
        </p:txBody>
      </p:sp>
    </p:spTree>
    <p:extLst>
      <p:ext uri="{BB962C8B-B14F-4D97-AF65-F5344CB8AC3E}">
        <p14:creationId xmlns:p14="http://schemas.microsoft.com/office/powerpoint/2010/main" val="67326795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13</a:t>
            </a:fld>
            <a:endParaRPr lang="de-DE" dirty="0"/>
          </a:p>
        </p:txBody>
      </p:sp>
      <p:sp>
        <p:nvSpPr>
          <p:cNvPr id="9" name="Inhaltsplatzhalter 8">
            <a:extLst>
              <a:ext uri="{FF2B5EF4-FFF2-40B4-BE49-F238E27FC236}">
                <a16:creationId xmlns:a16="http://schemas.microsoft.com/office/drawing/2014/main" id="{070A37B6-1690-AE60-180F-13A0B50AD4F1}"/>
              </a:ext>
            </a:extLst>
          </p:cNvPr>
          <p:cNvSpPr>
            <a:spLocks noGrp="1"/>
          </p:cNvSpPr>
          <p:nvPr>
            <p:ph idx="1"/>
          </p:nvPr>
        </p:nvSpPr>
        <p:spPr/>
        <p:txBody>
          <a:bodyPr/>
          <a:lstStyle/>
          <a:p>
            <a:pPr marL="0" indent="0">
              <a:buNone/>
            </a:pPr>
            <a:r>
              <a:rPr lang="de-DE" dirty="0"/>
              <a:t>                           Vielen Dank für Eure Aufmerksamkeit!</a:t>
            </a:r>
          </a:p>
          <a:p>
            <a:pPr marL="0" indent="0">
              <a:buNone/>
            </a:pPr>
            <a:endParaRPr lang="de-DE" dirty="0"/>
          </a:p>
        </p:txBody>
      </p:sp>
      <p:pic>
        <p:nvPicPr>
          <p:cNvPr id="12" name="Grafik 11">
            <a:extLst>
              <a:ext uri="{FF2B5EF4-FFF2-40B4-BE49-F238E27FC236}">
                <a16:creationId xmlns:a16="http://schemas.microsoft.com/office/drawing/2014/main" id="{DDF44CC5-60B5-F649-3D36-6476DB6220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9422" y="4057357"/>
            <a:ext cx="2122311" cy="2122311"/>
          </a:xfrm>
          <a:prstGeom prst="rect">
            <a:avLst/>
          </a:prstGeom>
        </p:spPr>
      </p:pic>
      <p:sp>
        <p:nvSpPr>
          <p:cNvPr id="15" name="Sprechblase: oval 14">
            <a:extLst>
              <a:ext uri="{FF2B5EF4-FFF2-40B4-BE49-F238E27FC236}">
                <a16:creationId xmlns:a16="http://schemas.microsoft.com/office/drawing/2014/main" id="{37D918EA-B089-373C-62F8-0523050C7A7C}"/>
              </a:ext>
            </a:extLst>
          </p:cNvPr>
          <p:cNvSpPr/>
          <p:nvPr/>
        </p:nvSpPr>
        <p:spPr>
          <a:xfrm>
            <a:off x="1919107" y="1156518"/>
            <a:ext cx="8636000" cy="2370667"/>
          </a:xfrm>
          <a:prstGeom prst="wedgeEllipseCallout">
            <a:avLst>
              <a:gd name="adj1" fmla="val -23970"/>
              <a:gd name="adj2" fmla="val 6869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noFill/>
            </a:endParaRPr>
          </a:p>
        </p:txBody>
      </p:sp>
    </p:spTree>
    <p:extLst>
      <p:ext uri="{BB962C8B-B14F-4D97-AF65-F5344CB8AC3E}">
        <p14:creationId xmlns:p14="http://schemas.microsoft.com/office/powerpoint/2010/main" val="12739464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28E2A1-36D7-4F2E-A36B-D8F19981AAD8}"/>
              </a:ext>
            </a:extLst>
          </p:cNvPr>
          <p:cNvSpPr>
            <a:spLocks noGrp="1"/>
          </p:cNvSpPr>
          <p:nvPr>
            <p:ph type="title"/>
          </p:nvPr>
        </p:nvSpPr>
        <p:spPr>
          <a:xfrm>
            <a:off x="1080000" y="720000"/>
            <a:ext cx="10515600" cy="1325563"/>
          </a:xfrm>
        </p:spPr>
        <p:txBody>
          <a:bodyPr/>
          <a:lstStyle/>
          <a:p>
            <a:r>
              <a:rPr lang="de-DE" dirty="0"/>
              <a:t>Inhalte</a:t>
            </a:r>
          </a:p>
        </p:txBody>
      </p:sp>
      <p:sp>
        <p:nvSpPr>
          <p:cNvPr id="3" name="Inhaltsplatzhalter 2">
            <a:extLst>
              <a:ext uri="{FF2B5EF4-FFF2-40B4-BE49-F238E27FC236}">
                <a16:creationId xmlns:a16="http://schemas.microsoft.com/office/drawing/2014/main" id="{46D1C412-7E89-4185-90A9-45EBF1C4EF60}"/>
              </a:ext>
            </a:extLst>
          </p:cNvPr>
          <p:cNvSpPr>
            <a:spLocks noGrp="1"/>
          </p:cNvSpPr>
          <p:nvPr>
            <p:ph idx="1"/>
          </p:nvPr>
        </p:nvSpPr>
        <p:spPr>
          <a:xfrm>
            <a:off x="1080000" y="1728000"/>
            <a:ext cx="10198352" cy="4085054"/>
          </a:xfrm>
        </p:spPr>
        <p:txBody>
          <a:bodyPr>
            <a:normAutofit/>
          </a:bodyPr>
          <a:lstStyle/>
          <a:p>
            <a:pPr marL="514350" indent="-514350">
              <a:buFont typeface="+mj-lt"/>
              <a:buAutoNum type="arabicPeriod"/>
            </a:pPr>
            <a:r>
              <a:rPr lang="de-DE" dirty="0"/>
              <a:t>Anforderungen an das Projekt</a:t>
            </a:r>
          </a:p>
          <a:p>
            <a:pPr marL="514350" indent="-514350">
              <a:buFont typeface="+mj-lt"/>
              <a:buAutoNum type="arabicPeriod"/>
            </a:pPr>
            <a:r>
              <a:rPr lang="de-DE" dirty="0"/>
              <a:t>Webseiten-Design</a:t>
            </a:r>
          </a:p>
          <a:p>
            <a:pPr marL="514350" indent="-514350">
              <a:buFont typeface="+mj-lt"/>
              <a:buAutoNum type="arabicPeriod"/>
            </a:pPr>
            <a:r>
              <a:rPr lang="de-DE" dirty="0"/>
              <a:t>Seitenstruktur</a:t>
            </a:r>
          </a:p>
          <a:p>
            <a:pPr marL="514350" indent="-514350">
              <a:buFont typeface="+mj-lt"/>
              <a:buAutoNum type="arabicPeriod"/>
            </a:pPr>
            <a:r>
              <a:rPr lang="de-DE" dirty="0"/>
              <a:t>Responsive Design</a:t>
            </a:r>
          </a:p>
          <a:p>
            <a:pPr marL="514350" indent="-514350">
              <a:buFont typeface="+mj-lt"/>
              <a:buAutoNum type="arabicPeriod"/>
            </a:pPr>
            <a:r>
              <a:rPr lang="de-DE" dirty="0"/>
              <a:t>Bildergalerie mit Lightbox-Effekt</a:t>
            </a:r>
          </a:p>
          <a:p>
            <a:pPr marL="514350" indent="-514350">
              <a:buFont typeface="+mj-lt"/>
              <a:buAutoNum type="arabicPeriod"/>
            </a:pPr>
            <a:r>
              <a:rPr lang="de-DE" dirty="0"/>
              <a:t>Druckaufbereitung</a:t>
            </a:r>
          </a:p>
          <a:p>
            <a:pPr marL="514350" indent="-514350">
              <a:buFont typeface="+mj-lt"/>
              <a:buAutoNum type="arabicPeriod"/>
            </a:pPr>
            <a:r>
              <a:rPr lang="de-DE" dirty="0"/>
              <a:t>Formular mit JavaScript-Funktionalität </a:t>
            </a:r>
          </a:p>
          <a:p>
            <a:pPr marL="514350" indent="-514350">
              <a:buFont typeface="+mj-lt"/>
              <a:buAutoNum type="arabicPeriod"/>
            </a:pPr>
            <a:r>
              <a:rPr lang="de-DE" dirty="0"/>
              <a:t>Fazit</a:t>
            </a:r>
          </a:p>
          <a:p>
            <a:endParaRPr lang="de-DE" dirty="0"/>
          </a:p>
        </p:txBody>
      </p:sp>
      <p:sp>
        <p:nvSpPr>
          <p:cNvPr id="4" name="Datumsplatzhalter 3">
            <a:extLst>
              <a:ext uri="{FF2B5EF4-FFF2-40B4-BE49-F238E27FC236}">
                <a16:creationId xmlns:a16="http://schemas.microsoft.com/office/drawing/2014/main" id="{D229D969-826E-471C-B43A-F20C53B66356}"/>
              </a:ext>
            </a:extLst>
          </p:cNvPr>
          <p:cNvSpPr>
            <a:spLocks noGrp="1"/>
          </p:cNvSpPr>
          <p:nvPr>
            <p:ph type="dt" sz="half" idx="10"/>
          </p:nvPr>
        </p:nvSpPr>
        <p:spPr/>
        <p:txBody>
          <a:bodyPr/>
          <a:lstStyle/>
          <a:p>
            <a:fld id="{987A011C-4E78-455E-A5E1-B51F17DD7DCA}" type="datetime1">
              <a:rPr lang="de-DE" smtClean="0"/>
              <a:t>26.06.2023</a:t>
            </a:fld>
            <a:endParaRPr lang="de-DE"/>
          </a:p>
        </p:txBody>
      </p:sp>
      <p:sp>
        <p:nvSpPr>
          <p:cNvPr id="5" name="Fußzeilenplatzhalter 4">
            <a:extLst>
              <a:ext uri="{FF2B5EF4-FFF2-40B4-BE49-F238E27FC236}">
                <a16:creationId xmlns:a16="http://schemas.microsoft.com/office/drawing/2014/main" id="{754C94B9-8BDB-4B7F-B13D-1D721F8B731E}"/>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B7D94250-645A-4B32-9363-3B185E466CB0}"/>
              </a:ext>
            </a:extLst>
          </p:cNvPr>
          <p:cNvSpPr>
            <a:spLocks noGrp="1"/>
          </p:cNvSpPr>
          <p:nvPr>
            <p:ph type="sldNum" sz="quarter" idx="12"/>
          </p:nvPr>
        </p:nvSpPr>
        <p:spPr/>
        <p:txBody>
          <a:bodyPr/>
          <a:lstStyle/>
          <a:p>
            <a:fld id="{453AFA7E-AFDC-4922-8327-1A8F87ABEEBB}" type="slidenum">
              <a:rPr lang="de-DE" smtClean="0"/>
              <a:t>2</a:t>
            </a:fld>
            <a:endParaRPr lang="de-DE"/>
          </a:p>
        </p:txBody>
      </p:sp>
    </p:spTree>
    <p:extLst>
      <p:ext uri="{BB962C8B-B14F-4D97-AF65-F5344CB8AC3E}">
        <p14:creationId xmlns:p14="http://schemas.microsoft.com/office/powerpoint/2010/main" val="1241434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28E2A1-36D7-4F2E-A36B-D8F19981AAD8}"/>
              </a:ext>
            </a:extLst>
          </p:cNvPr>
          <p:cNvSpPr>
            <a:spLocks noGrp="1"/>
          </p:cNvSpPr>
          <p:nvPr>
            <p:ph type="title"/>
          </p:nvPr>
        </p:nvSpPr>
        <p:spPr>
          <a:xfrm>
            <a:off x="1080000" y="720000"/>
            <a:ext cx="10515600" cy="1325563"/>
          </a:xfrm>
        </p:spPr>
        <p:txBody>
          <a:bodyPr/>
          <a:lstStyle/>
          <a:p>
            <a:r>
              <a:rPr lang="de-DE" dirty="0"/>
              <a:t>1. Anforderungen an das Projekt:</a:t>
            </a:r>
          </a:p>
        </p:txBody>
      </p:sp>
      <p:sp>
        <p:nvSpPr>
          <p:cNvPr id="3" name="Inhaltsplatzhalter 2">
            <a:extLst>
              <a:ext uri="{FF2B5EF4-FFF2-40B4-BE49-F238E27FC236}">
                <a16:creationId xmlns:a16="http://schemas.microsoft.com/office/drawing/2014/main" id="{46D1C412-7E89-4185-90A9-45EBF1C4EF60}"/>
              </a:ext>
            </a:extLst>
          </p:cNvPr>
          <p:cNvSpPr>
            <a:spLocks noGrp="1"/>
          </p:cNvSpPr>
          <p:nvPr>
            <p:ph idx="1"/>
          </p:nvPr>
        </p:nvSpPr>
        <p:spPr>
          <a:xfrm>
            <a:off x="1080000" y="1728000"/>
            <a:ext cx="10198352" cy="4085054"/>
          </a:xfrm>
        </p:spPr>
        <p:txBody>
          <a:bodyPr>
            <a:normAutofit lnSpcReduction="10000"/>
          </a:bodyPr>
          <a:lstStyle/>
          <a:p>
            <a:r>
              <a:rPr lang="de-DE" dirty="0"/>
              <a:t>individuelles Webseiten-Design auf allen Seiten</a:t>
            </a:r>
          </a:p>
          <a:p>
            <a:r>
              <a:rPr lang="de-DE" dirty="0"/>
              <a:t>sieben Seiten </a:t>
            </a:r>
          </a:p>
          <a:p>
            <a:r>
              <a:rPr lang="de-DE" dirty="0"/>
              <a:t>Max. eine eigene CSS </a:t>
            </a:r>
          </a:p>
          <a:p>
            <a:r>
              <a:rPr lang="de-DE" dirty="0"/>
              <a:t>Links von jeder Seite auf jede andere Seite</a:t>
            </a:r>
          </a:p>
          <a:p>
            <a:r>
              <a:rPr lang="de-DE" dirty="0"/>
              <a:t>Formular (muss nicht funktionell sein)</a:t>
            </a:r>
          </a:p>
          <a:p>
            <a:r>
              <a:rPr lang="de-DE" dirty="0"/>
              <a:t>Responsives Design</a:t>
            </a:r>
          </a:p>
          <a:p>
            <a:r>
              <a:rPr lang="de-DE" dirty="0"/>
              <a:t>Eine Seite mit mindestens 10 Bildern, die mit Lightbox-Effekt oder ähnlichem dargestellt werden</a:t>
            </a:r>
          </a:p>
          <a:p>
            <a:r>
              <a:rPr lang="de-DE" dirty="0"/>
              <a:t>Druckaufbereitung</a:t>
            </a:r>
          </a:p>
          <a:p>
            <a:pPr marL="0" indent="0">
              <a:buNone/>
            </a:pPr>
            <a:endParaRPr lang="de-DE" dirty="0"/>
          </a:p>
        </p:txBody>
      </p:sp>
      <p:sp>
        <p:nvSpPr>
          <p:cNvPr id="4" name="Datumsplatzhalter 3">
            <a:extLst>
              <a:ext uri="{FF2B5EF4-FFF2-40B4-BE49-F238E27FC236}">
                <a16:creationId xmlns:a16="http://schemas.microsoft.com/office/drawing/2014/main" id="{D229D969-826E-471C-B43A-F20C53B66356}"/>
              </a:ext>
            </a:extLst>
          </p:cNvPr>
          <p:cNvSpPr>
            <a:spLocks noGrp="1"/>
          </p:cNvSpPr>
          <p:nvPr>
            <p:ph type="dt" sz="half" idx="10"/>
          </p:nvPr>
        </p:nvSpPr>
        <p:spPr/>
        <p:txBody>
          <a:bodyPr/>
          <a:lstStyle/>
          <a:p>
            <a:fld id="{987A011C-4E78-455E-A5E1-B51F17DD7DCA}" type="datetime1">
              <a:rPr lang="de-DE" smtClean="0"/>
              <a:t>26.06.2023</a:t>
            </a:fld>
            <a:endParaRPr lang="de-DE"/>
          </a:p>
        </p:txBody>
      </p:sp>
      <p:sp>
        <p:nvSpPr>
          <p:cNvPr id="5" name="Fußzeilenplatzhalter 4">
            <a:extLst>
              <a:ext uri="{FF2B5EF4-FFF2-40B4-BE49-F238E27FC236}">
                <a16:creationId xmlns:a16="http://schemas.microsoft.com/office/drawing/2014/main" id="{754C94B9-8BDB-4B7F-B13D-1D721F8B731E}"/>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B7D94250-645A-4B32-9363-3B185E466CB0}"/>
              </a:ext>
            </a:extLst>
          </p:cNvPr>
          <p:cNvSpPr>
            <a:spLocks noGrp="1"/>
          </p:cNvSpPr>
          <p:nvPr>
            <p:ph type="sldNum" sz="quarter" idx="12"/>
          </p:nvPr>
        </p:nvSpPr>
        <p:spPr/>
        <p:txBody>
          <a:bodyPr/>
          <a:lstStyle/>
          <a:p>
            <a:fld id="{453AFA7E-AFDC-4922-8327-1A8F87ABEEBB}" type="slidenum">
              <a:rPr lang="de-DE" smtClean="0"/>
              <a:t>3</a:t>
            </a:fld>
            <a:endParaRPr lang="de-DE"/>
          </a:p>
        </p:txBody>
      </p:sp>
    </p:spTree>
    <p:extLst>
      <p:ext uri="{BB962C8B-B14F-4D97-AF65-F5344CB8AC3E}">
        <p14:creationId xmlns:p14="http://schemas.microsoft.com/office/powerpoint/2010/main" val="27920307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600"/>
                                  </p:stCondLst>
                                  <p:childTnLst>
                                    <p:set>
                                      <p:cBhvr>
                                        <p:cTn id="9" dur="1" fill="hold">
                                          <p:stCondLst>
                                            <p:cond delay="0"/>
                                          </p:stCondLst>
                                        </p:cTn>
                                        <p:tgtEl>
                                          <p:spTgt spid="3">
                                            <p:txEl>
                                              <p:pRg st="1" end="1"/>
                                            </p:txEl>
                                          </p:spTgt>
                                        </p:tgtEl>
                                        <p:attrNameLst>
                                          <p:attrName>style.visibility</p:attrName>
                                        </p:attrNameLst>
                                      </p:cBhvr>
                                      <p:to>
                                        <p:strVal val="visible"/>
                                      </p:to>
                                    </p:set>
                                  </p:childTnLst>
                                </p:cTn>
                              </p:par>
                            </p:childTnLst>
                          </p:cTn>
                        </p:par>
                        <p:par>
                          <p:cTn id="10" fill="hold">
                            <p:stCondLst>
                              <p:cond delay="600"/>
                            </p:stCondLst>
                            <p:childTnLst>
                              <p:par>
                                <p:cTn id="11" presetID="1" presetClass="entr" presetSubtype="0" fill="hold" grpId="0" nodeType="afterEffect">
                                  <p:stCondLst>
                                    <p:cond delay="50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par>
                          <p:cTn id="13" fill="hold">
                            <p:stCondLst>
                              <p:cond delay="1100"/>
                            </p:stCondLst>
                            <p:childTnLst>
                              <p:par>
                                <p:cTn id="14" presetID="1" presetClass="entr" presetSubtype="0" fill="hold" grpId="0" nodeType="afterEffect">
                                  <p:stCondLst>
                                    <p:cond delay="500"/>
                                  </p:stCondLst>
                                  <p:childTnLst>
                                    <p:set>
                                      <p:cBhvr>
                                        <p:cTn id="15" dur="1" fill="hold">
                                          <p:stCondLst>
                                            <p:cond delay="0"/>
                                          </p:stCondLst>
                                        </p:cTn>
                                        <p:tgtEl>
                                          <p:spTgt spid="3">
                                            <p:txEl>
                                              <p:pRg st="3" end="3"/>
                                            </p:txEl>
                                          </p:spTgt>
                                        </p:tgtEl>
                                        <p:attrNameLst>
                                          <p:attrName>style.visibility</p:attrName>
                                        </p:attrNameLst>
                                      </p:cBhvr>
                                      <p:to>
                                        <p:strVal val="visible"/>
                                      </p:to>
                                    </p:set>
                                  </p:childTnLst>
                                </p:cTn>
                              </p:par>
                            </p:childTnLst>
                          </p:cTn>
                        </p:par>
                        <p:par>
                          <p:cTn id="16" fill="hold">
                            <p:stCondLst>
                              <p:cond delay="1600"/>
                            </p:stCondLst>
                            <p:childTnLst>
                              <p:par>
                                <p:cTn id="17" presetID="1" presetClass="entr" presetSubtype="0" fill="hold" grpId="0" nodeType="afterEffect">
                                  <p:stCondLst>
                                    <p:cond delay="50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par>
                          <p:cTn id="19" fill="hold">
                            <p:stCondLst>
                              <p:cond delay="2100"/>
                            </p:stCondLst>
                            <p:childTnLst>
                              <p:par>
                                <p:cTn id="20" presetID="1" presetClass="entr" presetSubtype="0" fill="hold" grpId="0" nodeType="afterEffect">
                                  <p:stCondLst>
                                    <p:cond delay="60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childTnLst>
                          </p:cTn>
                        </p:par>
                        <p:par>
                          <p:cTn id="22" fill="hold">
                            <p:stCondLst>
                              <p:cond delay="2700"/>
                            </p:stCondLst>
                            <p:childTnLst>
                              <p:par>
                                <p:cTn id="23" presetID="1" presetClass="entr" presetSubtype="0" fill="hold" grpId="0" nodeType="afterEffect">
                                  <p:stCondLst>
                                    <p:cond delay="50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par>
                          <p:cTn id="25" fill="hold">
                            <p:stCondLst>
                              <p:cond delay="3200"/>
                            </p:stCondLst>
                            <p:childTnLst>
                              <p:par>
                                <p:cTn id="26" presetID="1" presetClass="entr" presetSubtype="0" fill="hold" grpId="0" nodeType="afterEffect">
                                  <p:stCondLst>
                                    <p:cond delay="700"/>
                                  </p:stCondLst>
                                  <p:childTnLst>
                                    <p:set>
                                      <p:cBhvr>
                                        <p:cTn id="27"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2. Webseiten-Design</a:t>
            </a:r>
          </a:p>
        </p:txBody>
      </p:sp>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4</a:t>
            </a:fld>
            <a:endParaRPr lang="de-DE"/>
          </a:p>
        </p:txBody>
      </p:sp>
      <p:pic>
        <p:nvPicPr>
          <p:cNvPr id="18" name="Bildschirmaufzeichnung 17">
            <a:hlinkClick r:id="" action="ppaction://media"/>
            <a:extLst>
              <a:ext uri="{FF2B5EF4-FFF2-40B4-BE49-F238E27FC236}">
                <a16:creationId xmlns:a16="http://schemas.microsoft.com/office/drawing/2014/main" id="{2F45E5BF-99C1-A7AC-9924-3407161428D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0932" y="1445455"/>
            <a:ext cx="9821335" cy="4597357"/>
          </a:xfrm>
          <a:prstGeom prst="rect">
            <a:avLst/>
          </a:prstGeom>
        </p:spPr>
      </p:pic>
    </p:spTree>
    <p:extLst>
      <p:ext uri="{BB962C8B-B14F-4D97-AF65-F5344CB8AC3E}">
        <p14:creationId xmlns:p14="http://schemas.microsoft.com/office/powerpoint/2010/main" val="34598871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494"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3. Seitenstruktur</a:t>
            </a:r>
          </a:p>
        </p:txBody>
      </p:sp>
      <p:pic>
        <p:nvPicPr>
          <p:cNvPr id="10" name="Inhaltsplatzhalter 9">
            <a:extLst>
              <a:ext uri="{FF2B5EF4-FFF2-40B4-BE49-F238E27FC236}">
                <a16:creationId xmlns:a16="http://schemas.microsoft.com/office/drawing/2014/main" id="{6E995D21-46FE-9353-3971-192F70D2DCB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2476" y="1753726"/>
            <a:ext cx="11173821" cy="639518"/>
          </a:xfrm>
        </p:spPr>
      </p:pic>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5</a:t>
            </a:fld>
            <a:endParaRPr lang="de-DE"/>
          </a:p>
        </p:txBody>
      </p:sp>
      <p:pic>
        <p:nvPicPr>
          <p:cNvPr id="12" name="Grafik 11">
            <a:extLst>
              <a:ext uri="{FF2B5EF4-FFF2-40B4-BE49-F238E27FC236}">
                <a16:creationId xmlns:a16="http://schemas.microsoft.com/office/drawing/2014/main" id="{75D91A12-C8DC-335F-F4D5-BA35F546D2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476" y="2550723"/>
            <a:ext cx="4557155" cy="3269263"/>
          </a:xfrm>
          <a:prstGeom prst="rect">
            <a:avLst/>
          </a:prstGeom>
        </p:spPr>
      </p:pic>
      <p:sp>
        <p:nvSpPr>
          <p:cNvPr id="13" name="Textfeld 12">
            <a:extLst>
              <a:ext uri="{FF2B5EF4-FFF2-40B4-BE49-F238E27FC236}">
                <a16:creationId xmlns:a16="http://schemas.microsoft.com/office/drawing/2014/main" id="{2329C771-ED3C-5F9D-D991-09B0CED5DEF6}"/>
              </a:ext>
            </a:extLst>
          </p:cNvPr>
          <p:cNvSpPr txBox="1"/>
          <p:nvPr/>
        </p:nvSpPr>
        <p:spPr>
          <a:xfrm>
            <a:off x="5425179" y="2744942"/>
            <a:ext cx="6170422" cy="1323439"/>
          </a:xfrm>
          <a:prstGeom prst="rect">
            <a:avLst/>
          </a:prstGeom>
          <a:noFill/>
        </p:spPr>
        <p:txBody>
          <a:bodyPr wrap="square" rtlCol="0">
            <a:spAutoFit/>
          </a:bodyPr>
          <a:lstStyle/>
          <a:p>
            <a:r>
              <a:rPr lang="de-DE" sz="2000" dirty="0">
                <a:latin typeface="Corbel" panose="020B0503020204020204" pitchFamily="34" charset="0"/>
              </a:rPr>
              <a:t>Navigationsleiste für breite und schmale Displays angepasst und mit Verlinkungen zu den 6 anderen Seiten. Ein Klick auf das Logo führt zurück zur Homepage.</a:t>
            </a:r>
          </a:p>
        </p:txBody>
      </p:sp>
    </p:spTree>
    <p:extLst>
      <p:ext uri="{BB962C8B-B14F-4D97-AF65-F5344CB8AC3E}">
        <p14:creationId xmlns:p14="http://schemas.microsoft.com/office/powerpoint/2010/main" val="148165862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922475-F358-4ABD-BCC5-12ADA0B24874}"/>
              </a:ext>
            </a:extLst>
          </p:cNvPr>
          <p:cNvSpPr>
            <a:spLocks noGrp="1"/>
          </p:cNvSpPr>
          <p:nvPr>
            <p:ph type="title"/>
          </p:nvPr>
        </p:nvSpPr>
        <p:spPr>
          <a:xfrm>
            <a:off x="1080000" y="720000"/>
            <a:ext cx="10515600" cy="2852737"/>
          </a:xfrm>
        </p:spPr>
        <p:txBody>
          <a:bodyPr anchor="t"/>
          <a:lstStyle/>
          <a:p>
            <a:r>
              <a:rPr lang="de-DE" dirty="0"/>
              <a:t>4. Responsives Design</a:t>
            </a:r>
          </a:p>
        </p:txBody>
      </p:sp>
      <p:sp>
        <p:nvSpPr>
          <p:cNvPr id="4" name="Datumsplatzhalter 3">
            <a:extLst>
              <a:ext uri="{FF2B5EF4-FFF2-40B4-BE49-F238E27FC236}">
                <a16:creationId xmlns:a16="http://schemas.microsoft.com/office/drawing/2014/main" id="{0C06237A-CB07-478C-959E-003978A1DD86}"/>
              </a:ext>
            </a:extLst>
          </p:cNvPr>
          <p:cNvSpPr>
            <a:spLocks noGrp="1"/>
          </p:cNvSpPr>
          <p:nvPr>
            <p:ph type="dt" sz="half" idx="10"/>
          </p:nvPr>
        </p:nvSpPr>
        <p:spPr/>
        <p:txBody>
          <a:bodyPr/>
          <a:lstStyle/>
          <a:p>
            <a:fld id="{6C1C2A1E-BEFD-4717-93E0-9D391B47B67E}" type="datetime1">
              <a:rPr lang="de-DE" smtClean="0"/>
              <a:t>26.06.2023</a:t>
            </a:fld>
            <a:endParaRPr lang="de-DE" dirty="0"/>
          </a:p>
        </p:txBody>
      </p:sp>
      <p:sp>
        <p:nvSpPr>
          <p:cNvPr id="5" name="Fußzeilenplatzhalter 4">
            <a:extLst>
              <a:ext uri="{FF2B5EF4-FFF2-40B4-BE49-F238E27FC236}">
                <a16:creationId xmlns:a16="http://schemas.microsoft.com/office/drawing/2014/main" id="{F6C3D8E8-E8EE-46B8-8CC9-82C106C2658A}"/>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12F39719-F292-4F5F-BA98-E53576A8AEDE}"/>
              </a:ext>
            </a:extLst>
          </p:cNvPr>
          <p:cNvSpPr>
            <a:spLocks noGrp="1"/>
          </p:cNvSpPr>
          <p:nvPr>
            <p:ph type="sldNum" sz="quarter" idx="12"/>
          </p:nvPr>
        </p:nvSpPr>
        <p:spPr/>
        <p:txBody>
          <a:bodyPr/>
          <a:lstStyle/>
          <a:p>
            <a:fld id="{453AFA7E-AFDC-4922-8327-1A8F87ABEEBB}" type="slidenum">
              <a:rPr lang="de-DE" smtClean="0"/>
              <a:t>6</a:t>
            </a:fld>
            <a:endParaRPr lang="de-DE"/>
          </a:p>
        </p:txBody>
      </p:sp>
      <p:sp>
        <p:nvSpPr>
          <p:cNvPr id="9" name="Inhaltsplatzhalter 2">
            <a:extLst>
              <a:ext uri="{FF2B5EF4-FFF2-40B4-BE49-F238E27FC236}">
                <a16:creationId xmlns:a16="http://schemas.microsoft.com/office/drawing/2014/main" id="{363F40D1-240A-BD67-1C1D-77B38ACE2342}"/>
              </a:ext>
            </a:extLst>
          </p:cNvPr>
          <p:cNvSpPr txBox="1">
            <a:spLocks/>
          </p:cNvSpPr>
          <p:nvPr/>
        </p:nvSpPr>
        <p:spPr>
          <a:xfrm>
            <a:off x="1080000" y="2636555"/>
            <a:ext cx="9154879" cy="2327988"/>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Corbel" panose="020B0503020204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Corbel" panose="020B0503020204020204"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Corbel" panose="020B0503020204020204"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Corbel" panose="020B0503020204020204"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Corbel" panose="020B0503020204020204" pitchFamily="34" charset="0"/>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de-DE" sz="1400" dirty="0">
              <a:solidFill>
                <a:schemeClr val="tx1"/>
              </a:solidFill>
            </a:endParaRPr>
          </a:p>
        </p:txBody>
      </p:sp>
      <p:pic>
        <p:nvPicPr>
          <p:cNvPr id="13" name="Bildschirmaufzeichnung 12">
            <a:hlinkClick r:id="" action="ppaction://media"/>
            <a:extLst>
              <a:ext uri="{FF2B5EF4-FFF2-40B4-BE49-F238E27FC236}">
                <a16:creationId xmlns:a16="http://schemas.microsoft.com/office/drawing/2014/main" id="{6CC3B349-AB9A-EC42-87B7-5F3623453F3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80000" y="1676537"/>
            <a:ext cx="9461957" cy="4248024"/>
          </a:xfrm>
          <a:prstGeom prst="rect">
            <a:avLst/>
          </a:prstGeom>
        </p:spPr>
      </p:pic>
    </p:spTree>
    <p:extLst>
      <p:ext uri="{BB962C8B-B14F-4D97-AF65-F5344CB8AC3E}">
        <p14:creationId xmlns:p14="http://schemas.microsoft.com/office/powerpoint/2010/main" val="40660059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82"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922475-F358-4ABD-BCC5-12ADA0B24874}"/>
              </a:ext>
            </a:extLst>
          </p:cNvPr>
          <p:cNvSpPr>
            <a:spLocks noGrp="1"/>
          </p:cNvSpPr>
          <p:nvPr>
            <p:ph type="title"/>
          </p:nvPr>
        </p:nvSpPr>
        <p:spPr>
          <a:xfrm>
            <a:off x="1080000" y="720000"/>
            <a:ext cx="10515600" cy="2852737"/>
          </a:xfrm>
        </p:spPr>
        <p:txBody>
          <a:bodyPr anchor="t"/>
          <a:lstStyle/>
          <a:p>
            <a:r>
              <a:rPr lang="de-DE" dirty="0"/>
              <a:t>5. Bildergalerie mit Lightbox-Effekt</a:t>
            </a:r>
          </a:p>
        </p:txBody>
      </p:sp>
      <p:sp>
        <p:nvSpPr>
          <p:cNvPr id="4" name="Datumsplatzhalter 3">
            <a:extLst>
              <a:ext uri="{FF2B5EF4-FFF2-40B4-BE49-F238E27FC236}">
                <a16:creationId xmlns:a16="http://schemas.microsoft.com/office/drawing/2014/main" id="{0C06237A-CB07-478C-959E-003978A1DD86}"/>
              </a:ext>
            </a:extLst>
          </p:cNvPr>
          <p:cNvSpPr>
            <a:spLocks noGrp="1"/>
          </p:cNvSpPr>
          <p:nvPr>
            <p:ph type="dt" sz="half" idx="10"/>
          </p:nvPr>
        </p:nvSpPr>
        <p:spPr/>
        <p:txBody>
          <a:bodyPr/>
          <a:lstStyle/>
          <a:p>
            <a:fld id="{6C1C2A1E-BEFD-4717-93E0-9D391B47B67E}" type="datetime1">
              <a:rPr lang="de-DE" smtClean="0"/>
              <a:t>26.06.2023</a:t>
            </a:fld>
            <a:endParaRPr lang="de-DE"/>
          </a:p>
        </p:txBody>
      </p:sp>
      <p:sp>
        <p:nvSpPr>
          <p:cNvPr id="5" name="Fußzeilenplatzhalter 4">
            <a:extLst>
              <a:ext uri="{FF2B5EF4-FFF2-40B4-BE49-F238E27FC236}">
                <a16:creationId xmlns:a16="http://schemas.microsoft.com/office/drawing/2014/main" id="{F6C3D8E8-E8EE-46B8-8CC9-82C106C2658A}"/>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12F39719-F292-4F5F-BA98-E53576A8AEDE}"/>
              </a:ext>
            </a:extLst>
          </p:cNvPr>
          <p:cNvSpPr>
            <a:spLocks noGrp="1"/>
          </p:cNvSpPr>
          <p:nvPr>
            <p:ph type="sldNum" sz="quarter" idx="12"/>
          </p:nvPr>
        </p:nvSpPr>
        <p:spPr/>
        <p:txBody>
          <a:bodyPr/>
          <a:lstStyle/>
          <a:p>
            <a:fld id="{453AFA7E-AFDC-4922-8327-1A8F87ABEEBB}" type="slidenum">
              <a:rPr lang="de-DE" smtClean="0"/>
              <a:t>7</a:t>
            </a:fld>
            <a:endParaRPr lang="de-DE"/>
          </a:p>
        </p:txBody>
      </p:sp>
      <p:pic>
        <p:nvPicPr>
          <p:cNvPr id="3" name="Bildschirmaufzeichnung 2">
            <a:hlinkClick r:id="" action="ppaction://media"/>
            <a:extLst>
              <a:ext uri="{FF2B5EF4-FFF2-40B4-BE49-F238E27FC236}">
                <a16:creationId xmlns:a16="http://schemas.microsoft.com/office/drawing/2014/main" id="{5C04AFE1-2656-7320-3862-EE775C6E061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17148" y="1670754"/>
            <a:ext cx="7736652" cy="4351867"/>
          </a:xfrm>
          <a:prstGeom prst="rect">
            <a:avLst/>
          </a:prstGeom>
        </p:spPr>
      </p:pic>
    </p:spTree>
    <p:extLst>
      <p:ext uri="{BB962C8B-B14F-4D97-AF65-F5344CB8AC3E}">
        <p14:creationId xmlns:p14="http://schemas.microsoft.com/office/powerpoint/2010/main" val="5309866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6.Druckaufbereitung</a:t>
            </a:r>
          </a:p>
        </p:txBody>
      </p:sp>
      <p:pic>
        <p:nvPicPr>
          <p:cNvPr id="7" name="Bildschirmaufzeichnung 6">
            <a:hlinkClick r:id="" action="ppaction://media"/>
            <a:extLst>
              <a:ext uri="{FF2B5EF4-FFF2-40B4-BE49-F238E27FC236}">
                <a16:creationId xmlns:a16="http://schemas.microsoft.com/office/drawing/2014/main" id="{7ABC3278-D589-6BF6-5E99-393394326FF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39900" y="1728788"/>
            <a:ext cx="8877300" cy="4084637"/>
          </a:xfrm>
        </p:spPr>
      </p:pic>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8</a:t>
            </a:fld>
            <a:endParaRPr lang="de-DE" dirty="0"/>
          </a:p>
        </p:txBody>
      </p:sp>
    </p:spTree>
    <p:extLst>
      <p:ext uri="{BB962C8B-B14F-4D97-AF65-F5344CB8AC3E}">
        <p14:creationId xmlns:p14="http://schemas.microsoft.com/office/powerpoint/2010/main" val="3936164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8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FFF2CD-80C1-4CBA-9E16-7C9F491697C1}"/>
              </a:ext>
            </a:extLst>
          </p:cNvPr>
          <p:cNvSpPr>
            <a:spLocks noGrp="1"/>
          </p:cNvSpPr>
          <p:nvPr>
            <p:ph type="title"/>
          </p:nvPr>
        </p:nvSpPr>
        <p:spPr/>
        <p:txBody>
          <a:bodyPr/>
          <a:lstStyle/>
          <a:p>
            <a:r>
              <a:rPr lang="de-DE" dirty="0"/>
              <a:t>7. Formular mit Java </a:t>
            </a:r>
            <a:r>
              <a:rPr lang="de-DE" dirty="0" err="1"/>
              <a:t>Script</a:t>
            </a:r>
            <a:r>
              <a:rPr lang="de-DE" dirty="0"/>
              <a:t> Funktionalität</a:t>
            </a:r>
          </a:p>
        </p:txBody>
      </p:sp>
      <p:sp>
        <p:nvSpPr>
          <p:cNvPr id="4" name="Datumsplatzhalter 3">
            <a:extLst>
              <a:ext uri="{FF2B5EF4-FFF2-40B4-BE49-F238E27FC236}">
                <a16:creationId xmlns:a16="http://schemas.microsoft.com/office/drawing/2014/main" id="{4D367E4C-FC99-49F3-8754-1478ABE582A2}"/>
              </a:ext>
            </a:extLst>
          </p:cNvPr>
          <p:cNvSpPr>
            <a:spLocks noGrp="1"/>
          </p:cNvSpPr>
          <p:nvPr>
            <p:ph type="dt" sz="half" idx="10"/>
          </p:nvPr>
        </p:nvSpPr>
        <p:spPr/>
        <p:txBody>
          <a:bodyPr/>
          <a:lstStyle/>
          <a:p>
            <a:fld id="{E017C484-E6F8-4D54-ACAC-208AC385F200}" type="datetime1">
              <a:rPr lang="de-DE" smtClean="0"/>
              <a:t>26.06.2023</a:t>
            </a:fld>
            <a:endParaRPr lang="de-DE"/>
          </a:p>
        </p:txBody>
      </p:sp>
      <p:sp>
        <p:nvSpPr>
          <p:cNvPr id="5" name="Fußzeilenplatzhalter 4">
            <a:extLst>
              <a:ext uri="{FF2B5EF4-FFF2-40B4-BE49-F238E27FC236}">
                <a16:creationId xmlns:a16="http://schemas.microsoft.com/office/drawing/2014/main" id="{B62335B5-19EC-465C-A99D-5A8A26F9C86B}"/>
              </a:ext>
            </a:extLst>
          </p:cNvPr>
          <p:cNvSpPr>
            <a:spLocks noGrp="1"/>
          </p:cNvSpPr>
          <p:nvPr>
            <p:ph type="ftr" sz="quarter" idx="11"/>
          </p:nvPr>
        </p:nvSpPr>
        <p:spPr/>
        <p:txBody>
          <a:bodyPr/>
          <a:lstStyle/>
          <a:p>
            <a:r>
              <a:rPr lang="de-DE" dirty="0"/>
              <a:t>HTML Projekt von Daniel Schanz</a:t>
            </a:r>
          </a:p>
        </p:txBody>
      </p:sp>
      <p:sp>
        <p:nvSpPr>
          <p:cNvPr id="6" name="Foliennummernplatzhalter 5">
            <a:extLst>
              <a:ext uri="{FF2B5EF4-FFF2-40B4-BE49-F238E27FC236}">
                <a16:creationId xmlns:a16="http://schemas.microsoft.com/office/drawing/2014/main" id="{4026DD49-0E97-4F3C-802F-EEC1D4AE09F6}"/>
              </a:ext>
            </a:extLst>
          </p:cNvPr>
          <p:cNvSpPr>
            <a:spLocks noGrp="1"/>
          </p:cNvSpPr>
          <p:nvPr>
            <p:ph type="sldNum" sz="quarter" idx="12"/>
          </p:nvPr>
        </p:nvSpPr>
        <p:spPr/>
        <p:txBody>
          <a:bodyPr/>
          <a:lstStyle/>
          <a:p>
            <a:fld id="{453AFA7E-AFDC-4922-8327-1A8F87ABEEBB}" type="slidenum">
              <a:rPr lang="de-DE" smtClean="0"/>
              <a:t>9</a:t>
            </a:fld>
            <a:endParaRPr lang="de-DE" dirty="0"/>
          </a:p>
        </p:txBody>
      </p:sp>
      <p:sp>
        <p:nvSpPr>
          <p:cNvPr id="11" name="Inhaltsplatzhalter 10">
            <a:extLst>
              <a:ext uri="{FF2B5EF4-FFF2-40B4-BE49-F238E27FC236}">
                <a16:creationId xmlns:a16="http://schemas.microsoft.com/office/drawing/2014/main" id="{516D4DAC-4FE4-1EA9-1DFD-E5D34E5C07FD}"/>
              </a:ext>
            </a:extLst>
          </p:cNvPr>
          <p:cNvSpPr>
            <a:spLocks noGrp="1"/>
          </p:cNvSpPr>
          <p:nvPr>
            <p:ph idx="1"/>
          </p:nvPr>
        </p:nvSpPr>
        <p:spPr>
          <a:xfrm>
            <a:off x="150736" y="1382780"/>
            <a:ext cx="11203063" cy="4755219"/>
          </a:xfrm>
        </p:spPr>
        <p:txBody>
          <a:bodyPr>
            <a:normAutofit fontScale="62500" lnSpcReduction="20000"/>
          </a:bodyPr>
          <a:lstStyle/>
          <a:p>
            <a:pPr marL="0" indent="0">
              <a:buNone/>
            </a:pPr>
            <a:r>
              <a:rPr lang="de-DE" sz="2800" b="1" dirty="0">
                <a:effectLst/>
                <a:latin typeface="Consolas" panose="020B0609020204030204" pitchFamily="49" charset="0"/>
              </a:rPr>
              <a:t>&lt;</a:t>
            </a:r>
            <a:r>
              <a:rPr lang="de-DE" sz="2800" b="1" dirty="0" err="1">
                <a:effectLst/>
                <a:latin typeface="Consolas" panose="020B0609020204030204" pitchFamily="49" charset="0"/>
              </a:rPr>
              <a:t>script</a:t>
            </a:r>
            <a:r>
              <a:rPr lang="de-DE" sz="2800" b="1" dirty="0">
                <a:effectLst/>
                <a:latin typeface="Consolas" panose="020B0609020204030204" pitchFamily="49" charset="0"/>
              </a:rPr>
              <a:t> </a:t>
            </a:r>
            <a:r>
              <a:rPr lang="de-DE" sz="2800" b="1" dirty="0" err="1">
                <a:effectLst/>
                <a:latin typeface="Consolas" panose="020B0609020204030204" pitchFamily="49" charset="0"/>
              </a:rPr>
              <a:t>src</a:t>
            </a:r>
            <a:r>
              <a:rPr lang="de-DE" sz="2800" b="1" dirty="0">
                <a:effectLst/>
                <a:latin typeface="Consolas" panose="020B0609020204030204" pitchFamily="49" charset="0"/>
              </a:rPr>
              <a:t>="https://smtpjs.com/v3/smtp.js"&gt;&lt;/</a:t>
            </a:r>
            <a:r>
              <a:rPr lang="de-DE" sz="2800" b="1" dirty="0" err="1">
                <a:effectLst/>
                <a:latin typeface="Consolas" panose="020B0609020204030204" pitchFamily="49" charset="0"/>
              </a:rPr>
              <a:t>script</a:t>
            </a:r>
            <a:r>
              <a:rPr lang="de-DE" sz="2800" b="1" dirty="0">
                <a:effectLst/>
                <a:latin typeface="Consolas" panose="020B0609020204030204" pitchFamily="49" charset="0"/>
              </a:rPr>
              <a:t>&gt;</a:t>
            </a:r>
          </a:p>
          <a:p>
            <a:pPr marL="0" indent="0">
              <a:buNone/>
            </a:pPr>
            <a:r>
              <a:rPr lang="de-DE" sz="2800" b="1" dirty="0">
                <a:effectLst/>
                <a:latin typeface="Consolas" panose="020B0609020204030204" pitchFamily="49" charset="0"/>
              </a:rPr>
              <a:t>&lt;</a:t>
            </a:r>
            <a:r>
              <a:rPr lang="de-DE" sz="2800" b="1" dirty="0" err="1">
                <a:effectLst/>
                <a:latin typeface="Consolas" panose="020B0609020204030204" pitchFamily="49" charset="0"/>
              </a:rPr>
              <a:t>script</a:t>
            </a:r>
            <a:r>
              <a:rPr lang="de-DE" sz="2800" b="1" dirty="0">
                <a:effectLst/>
                <a:latin typeface="Consolas" panose="020B0609020204030204" pitchFamily="49" charset="0"/>
              </a:rPr>
              <a:t>&gt;</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function</a:t>
            </a:r>
            <a:r>
              <a:rPr lang="de-DE" sz="2800" b="1" dirty="0">
                <a:effectLst/>
                <a:latin typeface="Consolas" panose="020B0609020204030204" pitchFamily="49" charset="0"/>
              </a:rPr>
              <a:t> </a:t>
            </a:r>
            <a:r>
              <a:rPr lang="de-DE" sz="2800" b="1" dirty="0" err="1">
                <a:effectLst/>
                <a:latin typeface="Consolas" panose="020B0609020204030204" pitchFamily="49" charset="0"/>
              </a:rPr>
              <a:t>sendEmail</a:t>
            </a:r>
            <a:r>
              <a:rPr lang="de-DE" sz="2800" b="1" dirty="0">
                <a:effectLst/>
                <a:latin typeface="Consolas" panose="020B0609020204030204" pitchFamily="49" charset="0"/>
              </a:rPr>
              <a:t>() {</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var</a:t>
            </a:r>
            <a:r>
              <a:rPr lang="de-DE" sz="2800" b="1" dirty="0">
                <a:effectLst/>
                <a:latin typeface="Consolas" panose="020B0609020204030204" pitchFamily="49" charset="0"/>
              </a:rPr>
              <a:t> </a:t>
            </a:r>
            <a:r>
              <a:rPr lang="de-DE" sz="2800" b="1" dirty="0" err="1">
                <a:effectLst/>
                <a:latin typeface="Consolas" panose="020B0609020204030204" pitchFamily="49" charset="0"/>
              </a:rPr>
              <a:t>name</a:t>
            </a:r>
            <a:r>
              <a:rPr lang="de-DE" sz="2800" b="1" dirty="0">
                <a:effectLst/>
                <a:latin typeface="Consolas" panose="020B0609020204030204" pitchFamily="49" charset="0"/>
              </a:rPr>
              <a:t> = </a:t>
            </a:r>
            <a:r>
              <a:rPr lang="de-DE" sz="2800" b="1" dirty="0" err="1">
                <a:effectLst/>
                <a:latin typeface="Consolas" panose="020B0609020204030204" pitchFamily="49" charset="0"/>
              </a:rPr>
              <a:t>document.getElementById</a:t>
            </a:r>
            <a:r>
              <a:rPr lang="de-DE" sz="2800" b="1" dirty="0">
                <a:effectLst/>
                <a:latin typeface="Consolas" panose="020B0609020204030204" pitchFamily="49" charset="0"/>
              </a:rPr>
              <a:t>("</a:t>
            </a:r>
            <a:r>
              <a:rPr lang="de-DE" sz="2800" b="1" dirty="0" err="1">
                <a:effectLst/>
                <a:latin typeface="Consolas" panose="020B0609020204030204" pitchFamily="49" charset="0"/>
              </a:rPr>
              <a:t>name</a:t>
            </a:r>
            <a:r>
              <a:rPr lang="de-DE" sz="2800" b="1" dirty="0">
                <a:effectLst/>
                <a:latin typeface="Consolas" panose="020B0609020204030204" pitchFamily="49" charset="0"/>
              </a:rPr>
              <a:t>").</a:t>
            </a:r>
            <a:r>
              <a:rPr lang="de-DE" sz="2800" b="1" dirty="0" err="1">
                <a:effectLst/>
                <a:latin typeface="Consolas" panose="020B0609020204030204" pitchFamily="49" charset="0"/>
              </a:rPr>
              <a:t>value</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var</a:t>
            </a:r>
            <a:r>
              <a:rPr lang="de-DE" sz="2800" b="1" dirty="0">
                <a:effectLst/>
                <a:latin typeface="Consolas" panose="020B0609020204030204" pitchFamily="49" charset="0"/>
              </a:rPr>
              <a:t> email = </a:t>
            </a:r>
            <a:r>
              <a:rPr lang="de-DE" sz="2800" b="1" dirty="0" err="1">
                <a:effectLst/>
                <a:latin typeface="Consolas" panose="020B0609020204030204" pitchFamily="49" charset="0"/>
              </a:rPr>
              <a:t>document.getElementById</a:t>
            </a:r>
            <a:r>
              <a:rPr lang="de-DE" sz="2800" b="1" dirty="0">
                <a:effectLst/>
                <a:latin typeface="Consolas" panose="020B0609020204030204" pitchFamily="49" charset="0"/>
              </a:rPr>
              <a:t>("email").</a:t>
            </a:r>
            <a:r>
              <a:rPr lang="de-DE" sz="2800" b="1" dirty="0" err="1">
                <a:effectLst/>
                <a:latin typeface="Consolas" panose="020B0609020204030204" pitchFamily="49" charset="0"/>
              </a:rPr>
              <a:t>value</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var</a:t>
            </a:r>
            <a:r>
              <a:rPr lang="de-DE" sz="2800" b="1" dirty="0">
                <a:effectLst/>
                <a:latin typeface="Consolas" panose="020B0609020204030204" pitchFamily="49" charset="0"/>
              </a:rPr>
              <a:t> </a:t>
            </a:r>
            <a:r>
              <a:rPr lang="de-DE" sz="2800" b="1" dirty="0" err="1">
                <a:effectLst/>
                <a:latin typeface="Consolas" panose="020B0609020204030204" pitchFamily="49" charset="0"/>
              </a:rPr>
              <a:t>query</a:t>
            </a:r>
            <a:r>
              <a:rPr lang="de-DE" sz="2800" b="1" dirty="0">
                <a:effectLst/>
                <a:latin typeface="Consolas" panose="020B0609020204030204" pitchFamily="49" charset="0"/>
              </a:rPr>
              <a:t> = </a:t>
            </a:r>
            <a:r>
              <a:rPr lang="de-DE" sz="2800" b="1" dirty="0" err="1">
                <a:effectLst/>
                <a:latin typeface="Consolas" panose="020B0609020204030204" pitchFamily="49" charset="0"/>
              </a:rPr>
              <a:t>document.getElementById</a:t>
            </a:r>
            <a:r>
              <a:rPr lang="de-DE" sz="2800" b="1" dirty="0">
                <a:effectLst/>
                <a:latin typeface="Consolas" panose="020B0609020204030204" pitchFamily="49" charset="0"/>
              </a:rPr>
              <a:t>("</a:t>
            </a:r>
            <a:r>
              <a:rPr lang="de-DE" sz="2800" b="1" dirty="0" err="1">
                <a:effectLst/>
                <a:latin typeface="Consolas" panose="020B0609020204030204" pitchFamily="49" charset="0"/>
              </a:rPr>
              <a:t>query</a:t>
            </a:r>
            <a:r>
              <a:rPr lang="de-DE" sz="2800" b="1" dirty="0">
                <a:effectLst/>
                <a:latin typeface="Consolas" panose="020B0609020204030204" pitchFamily="49" charset="0"/>
              </a:rPr>
              <a:t>").</a:t>
            </a:r>
            <a:r>
              <a:rPr lang="de-DE" sz="2800" b="1" dirty="0" err="1">
                <a:effectLst/>
                <a:latin typeface="Consolas" panose="020B0609020204030204" pitchFamily="49" charset="0"/>
              </a:rPr>
              <a:t>value</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Email.send</a:t>
            </a:r>
            <a:r>
              <a:rPr lang="de-DE" sz="2800" b="1" dirty="0">
                <a:effectLst/>
                <a:latin typeface="Consolas" panose="020B0609020204030204" pitchFamily="49" charset="0"/>
              </a:rPr>
              <a:t>({</a:t>
            </a:r>
          </a:p>
          <a:p>
            <a:pPr marL="0" indent="0">
              <a:buNone/>
            </a:pPr>
            <a:r>
              <a:rPr lang="de-DE" sz="2800" b="1" dirty="0">
                <a:effectLst/>
                <a:latin typeface="Consolas" panose="020B0609020204030204" pitchFamily="49" charset="0"/>
              </a:rPr>
              <a:t>      Host: "smtp.gmail.com",</a:t>
            </a:r>
          </a:p>
          <a:p>
            <a:pPr marL="0" indent="0">
              <a:buNone/>
            </a:pPr>
            <a:r>
              <a:rPr lang="de-DE" sz="2800" b="1" dirty="0">
                <a:effectLst/>
                <a:latin typeface="Consolas" panose="020B0609020204030204" pitchFamily="49" charset="0"/>
              </a:rPr>
              <a:t>      Username: "davidmarrakech@gmail.com",</a:t>
            </a:r>
          </a:p>
          <a:p>
            <a:pPr marL="0" indent="0">
              <a:buNone/>
            </a:pPr>
            <a:r>
              <a:rPr lang="de-DE" sz="2800" b="1" dirty="0">
                <a:effectLst/>
                <a:latin typeface="Consolas" panose="020B0609020204030204" pitchFamily="49" charset="0"/>
              </a:rPr>
              <a:t>      Password: "####",</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To</a:t>
            </a:r>
            <a:r>
              <a:rPr lang="de-DE" sz="2800" b="1" dirty="0">
                <a:effectLst/>
                <a:latin typeface="Consolas" panose="020B0609020204030204" pitchFamily="49" charset="0"/>
              </a:rPr>
              <a:t>: 'daniel.schanz@gmail.com',</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From</a:t>
            </a:r>
            <a:r>
              <a:rPr lang="de-DE" sz="2800" b="1" dirty="0">
                <a:effectLst/>
                <a:latin typeface="Consolas" panose="020B0609020204030204" pitchFamily="49" charset="0"/>
              </a:rPr>
              <a:t>: email,</a:t>
            </a:r>
          </a:p>
          <a:p>
            <a:pPr marL="0" indent="0">
              <a:buNone/>
            </a:pPr>
            <a:r>
              <a:rPr lang="de-DE" sz="2800" b="1" dirty="0">
                <a:effectLst/>
                <a:latin typeface="Consolas" panose="020B0609020204030204" pitchFamily="49" charset="0"/>
              </a:rPr>
              <a:t>      </a:t>
            </a:r>
            <a:r>
              <a:rPr lang="de-DE" sz="2800" b="1" dirty="0" err="1">
                <a:effectLst/>
                <a:latin typeface="Consolas" panose="020B0609020204030204" pitchFamily="49" charset="0"/>
              </a:rPr>
              <a:t>Subject</a:t>
            </a:r>
            <a:r>
              <a:rPr lang="de-DE" sz="2800" b="1" dirty="0">
                <a:effectLst/>
                <a:latin typeface="Consolas" panose="020B0609020204030204" pitchFamily="49" charset="0"/>
              </a:rPr>
              <a:t>: "Neue Kontaktanfrage",</a:t>
            </a:r>
          </a:p>
          <a:p>
            <a:pPr marL="0" indent="0">
              <a:buNone/>
            </a:pPr>
            <a:r>
              <a:rPr lang="de-DE" sz="2800" b="1" dirty="0">
                <a:effectLst/>
                <a:latin typeface="Consolas" panose="020B0609020204030204" pitchFamily="49" charset="0"/>
              </a:rPr>
              <a:t>      Body: "Name: " + </a:t>
            </a:r>
            <a:r>
              <a:rPr lang="de-DE" sz="2800" b="1" dirty="0" err="1">
                <a:effectLst/>
                <a:latin typeface="Consolas" panose="020B0609020204030204" pitchFamily="49" charset="0"/>
              </a:rPr>
              <a:t>name</a:t>
            </a:r>
            <a:r>
              <a:rPr lang="de-DE" sz="2800" b="1" dirty="0">
                <a:effectLst/>
                <a:latin typeface="Consolas" panose="020B0609020204030204" pitchFamily="49" charset="0"/>
              </a:rPr>
              <a:t> + "&lt;</a:t>
            </a:r>
            <a:r>
              <a:rPr lang="de-DE" sz="2800" b="1" dirty="0" err="1">
                <a:effectLst/>
                <a:latin typeface="Consolas" panose="020B0609020204030204" pitchFamily="49" charset="0"/>
              </a:rPr>
              <a:t>br</a:t>
            </a:r>
            <a:r>
              <a:rPr lang="de-DE" sz="2800" b="1" dirty="0">
                <a:effectLst/>
                <a:latin typeface="Consolas" panose="020B0609020204030204" pitchFamily="49" charset="0"/>
              </a:rPr>
              <a:t>&gt; Email: " + email + "&lt;</a:t>
            </a:r>
            <a:r>
              <a:rPr lang="de-DE" sz="2800" b="1" dirty="0" err="1">
                <a:effectLst/>
                <a:latin typeface="Consolas" panose="020B0609020204030204" pitchFamily="49" charset="0"/>
              </a:rPr>
              <a:t>br</a:t>
            </a:r>
            <a:r>
              <a:rPr lang="de-DE" sz="2800" b="1" dirty="0">
                <a:effectLst/>
                <a:latin typeface="Consolas" panose="020B0609020204030204" pitchFamily="49" charset="0"/>
              </a:rPr>
              <a:t>&gt; Message: " + </a:t>
            </a:r>
            <a:r>
              <a:rPr lang="de-DE" sz="2800" b="1" dirty="0" err="1">
                <a:effectLst/>
                <a:latin typeface="Consolas" panose="020B0609020204030204" pitchFamily="49" charset="0"/>
              </a:rPr>
              <a:t>query</a:t>
            </a:r>
            <a:r>
              <a:rPr lang="de-DE" b="1" dirty="0">
                <a:latin typeface="Consolas" panose="020B0609020204030204" pitchFamily="49" charset="0"/>
              </a:rPr>
              <a:t> })</a:t>
            </a:r>
            <a:endParaRPr lang="de-DE" sz="2800" b="1" dirty="0">
              <a:effectLst/>
              <a:latin typeface="Consolas" panose="020B0609020204030204" pitchFamily="49" charset="0"/>
            </a:endParaRPr>
          </a:p>
          <a:p>
            <a:endParaRPr lang="de-DE" dirty="0"/>
          </a:p>
        </p:txBody>
      </p:sp>
    </p:spTree>
    <p:extLst>
      <p:ext uri="{BB962C8B-B14F-4D97-AF65-F5344CB8AC3E}">
        <p14:creationId xmlns:p14="http://schemas.microsoft.com/office/powerpoint/2010/main" val="38728551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11">
                                            <p:txEl>
                                              <p:pRg st="0" end="0"/>
                                            </p:txEl>
                                          </p:spTgt>
                                        </p:tgtEl>
                                        <p:attrNameLst>
                                          <p:attrName>style.color</p:attrName>
                                        </p:attrNameLst>
                                      </p:cBhvr>
                                      <p:to>
                                        <a:srgbClr val="FF1F1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11">
                                            <p:txEl>
                                              <p:pRg st="2" end="2"/>
                                            </p:txEl>
                                          </p:spTgt>
                                        </p:tgtEl>
                                        <p:attrNameLst>
                                          <p:attrName>style.color</p:attrName>
                                        </p:attrNameLst>
                                      </p:cBhvr>
                                      <p:to>
                                        <a:srgbClr val="FF1F1F"/>
                                      </p:to>
                                    </p:animClr>
                                  </p:childTnLst>
                                </p:cTn>
                              </p:par>
                              <p:par>
                                <p:cTn id="11" presetID="3" presetClass="emph" presetSubtype="2" fill="hold" nodeType="withEffect">
                                  <p:stCondLst>
                                    <p:cond delay="0"/>
                                  </p:stCondLst>
                                  <p:childTnLst>
                                    <p:animClr clrSpc="rgb" dir="cw">
                                      <p:cBhvr override="childStyle">
                                        <p:cTn id="12" dur="2000" fill="hold"/>
                                        <p:tgtEl>
                                          <p:spTgt spid="11">
                                            <p:txEl>
                                              <p:pRg st="3" end="3"/>
                                            </p:txEl>
                                          </p:spTgt>
                                        </p:tgtEl>
                                        <p:attrNameLst>
                                          <p:attrName>style.color</p:attrName>
                                        </p:attrNameLst>
                                      </p:cBhvr>
                                      <p:to>
                                        <a:srgbClr val="FF1F1F"/>
                                      </p:to>
                                    </p:animClr>
                                  </p:childTnLst>
                                </p:cTn>
                              </p:par>
                              <p:par>
                                <p:cTn id="13" presetID="3" presetClass="emph" presetSubtype="2" fill="hold" nodeType="withEffect">
                                  <p:stCondLst>
                                    <p:cond delay="0"/>
                                  </p:stCondLst>
                                  <p:childTnLst>
                                    <p:animClr clrSpc="rgb" dir="cw">
                                      <p:cBhvr override="childStyle">
                                        <p:cTn id="14" dur="2000" fill="hold"/>
                                        <p:tgtEl>
                                          <p:spTgt spid="11">
                                            <p:txEl>
                                              <p:pRg st="4" end="4"/>
                                            </p:txEl>
                                          </p:spTgt>
                                        </p:tgtEl>
                                        <p:attrNameLst>
                                          <p:attrName>style.color</p:attrName>
                                        </p:attrNameLst>
                                      </p:cBhvr>
                                      <p:to>
                                        <a:srgbClr val="FF1F1F"/>
                                      </p:to>
                                    </p:animClr>
                                  </p:childTnLst>
                                </p:cTn>
                              </p:par>
                              <p:par>
                                <p:cTn id="15" presetID="3" presetClass="emph" presetSubtype="2" fill="hold" nodeType="withEffect">
                                  <p:stCondLst>
                                    <p:cond delay="0"/>
                                  </p:stCondLst>
                                  <p:childTnLst>
                                    <p:animClr clrSpc="rgb" dir="cw">
                                      <p:cBhvr override="childStyle">
                                        <p:cTn id="16" dur="2000" fill="hold"/>
                                        <p:tgtEl>
                                          <p:spTgt spid="11">
                                            <p:txEl>
                                              <p:pRg st="5" end="5"/>
                                            </p:txEl>
                                          </p:spTgt>
                                        </p:tgtEl>
                                        <p:attrNameLst>
                                          <p:attrName>style.color</p:attrName>
                                        </p:attrNameLst>
                                      </p:cBhvr>
                                      <p:to>
                                        <a:srgbClr val="FF1F1F"/>
                                      </p:to>
                                    </p:animClr>
                                  </p:childTnLst>
                                </p:cTn>
                              </p:par>
                              <p:par>
                                <p:cTn id="17" presetID="3" presetClass="emph" presetSubtype="2" fill="hold" nodeType="withEffect">
                                  <p:stCondLst>
                                    <p:cond delay="0"/>
                                  </p:stCondLst>
                                  <p:childTnLst>
                                    <p:animClr clrSpc="rgb" dir="cw">
                                      <p:cBhvr override="childStyle">
                                        <p:cTn id="18" dur="2000" fill="hold"/>
                                        <p:tgtEl>
                                          <p:spTgt spid="11">
                                            <p:txEl>
                                              <p:pRg st="6" end="6"/>
                                            </p:txEl>
                                          </p:spTgt>
                                        </p:tgtEl>
                                        <p:attrNameLst>
                                          <p:attrName>style.color</p:attrName>
                                        </p:attrNameLst>
                                      </p:cBhvr>
                                      <p:to>
                                        <a:srgbClr val="FF1F1F"/>
                                      </p:to>
                                    </p:animClr>
                                  </p:childTnLst>
                                </p:cTn>
                              </p:par>
                              <p:par>
                                <p:cTn id="19" presetID="3" presetClass="emph" presetSubtype="2" fill="hold" nodeType="withEffect">
                                  <p:stCondLst>
                                    <p:cond delay="0"/>
                                  </p:stCondLst>
                                  <p:childTnLst>
                                    <p:animClr clrSpc="rgb" dir="cw">
                                      <p:cBhvr override="childStyle">
                                        <p:cTn id="20" dur="2000" fill="hold"/>
                                        <p:tgtEl>
                                          <p:spTgt spid="11">
                                            <p:txEl>
                                              <p:pRg st="7" end="7"/>
                                            </p:txEl>
                                          </p:spTgt>
                                        </p:tgtEl>
                                        <p:attrNameLst>
                                          <p:attrName>style.color</p:attrName>
                                        </p:attrNameLst>
                                      </p:cBhvr>
                                      <p:to>
                                        <a:srgbClr val="FF1F1F"/>
                                      </p:to>
                                    </p:animClr>
                                  </p:childTnLst>
                                </p:cTn>
                              </p:par>
                              <p:par>
                                <p:cTn id="21" presetID="3" presetClass="emph" presetSubtype="2" fill="hold" nodeType="withEffect">
                                  <p:stCondLst>
                                    <p:cond delay="0"/>
                                  </p:stCondLst>
                                  <p:childTnLst>
                                    <p:animClr clrSpc="rgb" dir="cw">
                                      <p:cBhvr override="childStyle">
                                        <p:cTn id="22" dur="2000" fill="hold"/>
                                        <p:tgtEl>
                                          <p:spTgt spid="11">
                                            <p:txEl>
                                              <p:pRg st="8" end="8"/>
                                            </p:txEl>
                                          </p:spTgt>
                                        </p:tgtEl>
                                        <p:attrNameLst>
                                          <p:attrName>style.color</p:attrName>
                                        </p:attrNameLst>
                                      </p:cBhvr>
                                      <p:to>
                                        <a:srgbClr val="FF1F1F"/>
                                      </p:to>
                                    </p:animClr>
                                  </p:childTnLst>
                                </p:cTn>
                              </p:par>
                              <p:par>
                                <p:cTn id="23" presetID="3" presetClass="emph" presetSubtype="2" fill="hold" nodeType="withEffect">
                                  <p:stCondLst>
                                    <p:cond delay="0"/>
                                  </p:stCondLst>
                                  <p:childTnLst>
                                    <p:animClr clrSpc="rgb" dir="cw">
                                      <p:cBhvr override="childStyle">
                                        <p:cTn id="24" dur="2000" fill="hold"/>
                                        <p:tgtEl>
                                          <p:spTgt spid="11">
                                            <p:txEl>
                                              <p:pRg st="9" end="9"/>
                                            </p:txEl>
                                          </p:spTgt>
                                        </p:tgtEl>
                                        <p:attrNameLst>
                                          <p:attrName>style.color</p:attrName>
                                        </p:attrNameLst>
                                      </p:cBhvr>
                                      <p:to>
                                        <a:srgbClr val="FF1F1F"/>
                                      </p:to>
                                    </p:animClr>
                                  </p:childTnLst>
                                </p:cTn>
                              </p:par>
                              <p:par>
                                <p:cTn id="25" presetID="3" presetClass="emph" presetSubtype="2" fill="hold" nodeType="withEffect">
                                  <p:stCondLst>
                                    <p:cond delay="0"/>
                                  </p:stCondLst>
                                  <p:childTnLst>
                                    <p:animClr clrSpc="rgb" dir="cw">
                                      <p:cBhvr override="childStyle">
                                        <p:cTn id="26" dur="2000" fill="hold"/>
                                        <p:tgtEl>
                                          <p:spTgt spid="11">
                                            <p:txEl>
                                              <p:pRg st="10" end="10"/>
                                            </p:txEl>
                                          </p:spTgt>
                                        </p:tgtEl>
                                        <p:attrNameLst>
                                          <p:attrName>style.color</p:attrName>
                                        </p:attrNameLst>
                                      </p:cBhvr>
                                      <p:to>
                                        <a:srgbClr val="FF1F1F"/>
                                      </p:to>
                                    </p:animClr>
                                  </p:childTnLst>
                                </p:cTn>
                              </p:par>
                              <p:par>
                                <p:cTn id="27" presetID="3" presetClass="emph" presetSubtype="2" fill="hold" nodeType="withEffect">
                                  <p:stCondLst>
                                    <p:cond delay="0"/>
                                  </p:stCondLst>
                                  <p:childTnLst>
                                    <p:animClr clrSpc="rgb" dir="cw">
                                      <p:cBhvr override="childStyle">
                                        <p:cTn id="28" dur="2000" fill="hold"/>
                                        <p:tgtEl>
                                          <p:spTgt spid="11">
                                            <p:txEl>
                                              <p:pRg st="11" end="11"/>
                                            </p:txEl>
                                          </p:spTgt>
                                        </p:tgtEl>
                                        <p:attrNameLst>
                                          <p:attrName>style.color</p:attrName>
                                        </p:attrNameLst>
                                      </p:cBhvr>
                                      <p:to>
                                        <a:srgbClr val="FF1F1F"/>
                                      </p:to>
                                    </p:animClr>
                                  </p:childTnLst>
                                </p:cTn>
                              </p:par>
                              <p:par>
                                <p:cTn id="29" presetID="3" presetClass="emph" presetSubtype="2" fill="hold" nodeType="withEffect">
                                  <p:stCondLst>
                                    <p:cond delay="0"/>
                                  </p:stCondLst>
                                  <p:childTnLst>
                                    <p:animClr clrSpc="rgb" dir="cw">
                                      <p:cBhvr override="childStyle">
                                        <p:cTn id="30" dur="2000" fill="hold"/>
                                        <p:tgtEl>
                                          <p:spTgt spid="11">
                                            <p:txEl>
                                              <p:pRg st="12" end="12"/>
                                            </p:txEl>
                                          </p:spTgt>
                                        </p:tgtEl>
                                        <p:attrNameLst>
                                          <p:attrName>style.color</p:attrName>
                                        </p:attrNameLst>
                                      </p:cBhvr>
                                      <p:to>
                                        <a:srgbClr val="FF1F1F"/>
                                      </p:to>
                                    </p:animClr>
                                  </p:childTnLst>
                                </p:cTn>
                              </p:par>
                              <p:par>
                                <p:cTn id="31" presetID="3" presetClass="emph" presetSubtype="2" fill="hold" nodeType="withEffect">
                                  <p:stCondLst>
                                    <p:cond delay="0"/>
                                  </p:stCondLst>
                                  <p:childTnLst>
                                    <p:animClr clrSpc="rgb" dir="cw">
                                      <p:cBhvr override="childStyle">
                                        <p:cTn id="32" dur="2000" fill="hold"/>
                                        <p:tgtEl>
                                          <p:spTgt spid="11">
                                            <p:txEl>
                                              <p:pRg st="13" end="13"/>
                                            </p:txEl>
                                          </p:spTgt>
                                        </p:tgtEl>
                                        <p:attrNameLst>
                                          <p:attrName>style.color</p:attrName>
                                        </p:attrNameLst>
                                      </p:cBhvr>
                                      <p:to>
                                        <a:srgbClr val="FF1F1F"/>
                                      </p:to>
                                    </p:animClr>
                                  </p:childTnLst>
                                </p:cTn>
                              </p:par>
                              <p:par>
                                <p:cTn id="33" presetID="3" presetClass="emph" presetSubtype="2" fill="hold" nodeType="withEffect">
                                  <p:stCondLst>
                                    <p:cond delay="0"/>
                                  </p:stCondLst>
                                  <p:childTnLst>
                                    <p:animClr clrSpc="rgb" dir="cw">
                                      <p:cBhvr override="childStyle">
                                        <p:cTn id="34" dur="2000" fill="hold"/>
                                        <p:tgtEl>
                                          <p:spTgt spid="11">
                                            <p:txEl>
                                              <p:pRg st="0" end="0"/>
                                            </p:txEl>
                                          </p:spTgt>
                                        </p:tgtEl>
                                        <p:attrNameLst>
                                          <p:attrName>style.color</p:attrName>
                                        </p:attrNameLst>
                                      </p:cBhvr>
                                      <p:to>
                                        <a:schemeClr val="tx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F5AFED4085EF3E45B6E8660A39D5EDD0" ma:contentTypeVersion="6" ma:contentTypeDescription="Ein neues Dokument erstellen." ma:contentTypeScope="" ma:versionID="c7d7f997969ff1073c30cc1a4e0c7f9d">
  <xsd:schema xmlns:xsd="http://www.w3.org/2001/XMLSchema" xmlns:xs="http://www.w3.org/2001/XMLSchema" xmlns:p="http://schemas.microsoft.com/office/2006/metadata/properties" xmlns:ns3="5fb7447d-fabd-4ef7-ac84-480828b64229" xmlns:ns4="29c064f7-fd24-41ff-bc91-84daedc8c400" targetNamespace="http://schemas.microsoft.com/office/2006/metadata/properties" ma:root="true" ma:fieldsID="1dd193756dfe2129a3be622757659996" ns3:_="" ns4:_="">
    <xsd:import namespace="5fb7447d-fabd-4ef7-ac84-480828b64229"/>
    <xsd:import namespace="29c064f7-fd24-41ff-bc91-84daedc8c400"/>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b7447d-fabd-4ef7-ac84-480828b6422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9c064f7-fd24-41ff-bc91-84daedc8c400" elementFormDefault="qualified">
    <xsd:import namespace="http://schemas.microsoft.com/office/2006/documentManagement/types"/>
    <xsd:import namespace="http://schemas.microsoft.com/office/infopath/2007/PartnerControls"/>
    <xsd:element name="SharedWithUsers" ma:index="11"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Freigegeben für - Details" ma:internalName="SharedWithDetails" ma:readOnly="true">
      <xsd:simpleType>
        <xsd:restriction base="dms:Note">
          <xsd:maxLength value="255"/>
        </xsd:restriction>
      </xsd:simpleType>
    </xsd:element>
    <xsd:element name="SharingHintHash" ma:index="13"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5fb7447d-fabd-4ef7-ac84-480828b6422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23F98F-9CD0-466D-9BD7-D5EBF14AE5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b7447d-fabd-4ef7-ac84-480828b64229"/>
    <ds:schemaRef ds:uri="29c064f7-fd24-41ff-bc91-84daedc8c40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8613FC-6C6B-4D83-AC9E-7F13490E95E3}">
  <ds:schemaRefs>
    <ds:schemaRef ds:uri="http://purl.org/dc/elements/1.1/"/>
    <ds:schemaRef ds:uri="http://schemas.microsoft.com/office/2006/metadata/properties"/>
    <ds:schemaRef ds:uri="5fb7447d-fabd-4ef7-ac84-480828b64229"/>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29c064f7-fd24-41ff-bc91-84daedc8c400"/>
    <ds:schemaRef ds:uri="http://www.w3.org/XML/1998/namespace"/>
  </ds:schemaRefs>
</ds:datastoreItem>
</file>

<file path=customXml/itemProps3.xml><?xml version="1.0" encoding="utf-8"?>
<ds:datastoreItem xmlns:ds="http://schemas.openxmlformats.org/officeDocument/2006/customXml" ds:itemID="{DBBFF901-4F77-4EBA-B6E4-693A1666BAC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1386</Words>
  <Application>Microsoft Office PowerPoint</Application>
  <PresentationFormat>Breitbild</PresentationFormat>
  <Paragraphs>160</Paragraphs>
  <Slides>13</Slides>
  <Notes>13</Notes>
  <HiddenSlides>0</HiddenSlides>
  <MMClips>5</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13</vt:i4>
      </vt:variant>
    </vt:vector>
  </HeadingPairs>
  <TitlesOfParts>
    <vt:vector size="19" baseType="lpstr">
      <vt:lpstr>Arial</vt:lpstr>
      <vt:lpstr>Calibri</vt:lpstr>
      <vt:lpstr>Consolas</vt:lpstr>
      <vt:lpstr>Corbel</vt:lpstr>
      <vt:lpstr>Söhne</vt:lpstr>
      <vt:lpstr>Office</vt:lpstr>
      <vt:lpstr>HTML Projekt</vt:lpstr>
      <vt:lpstr>Inhalte</vt:lpstr>
      <vt:lpstr>1. Anforderungen an das Projekt:</vt:lpstr>
      <vt:lpstr>2. Webseiten-Design</vt:lpstr>
      <vt:lpstr>3. Seitenstruktur</vt:lpstr>
      <vt:lpstr>4. Responsives Design</vt:lpstr>
      <vt:lpstr>5. Bildergalerie mit Lightbox-Effekt</vt:lpstr>
      <vt:lpstr>6.Druckaufbereitung</vt:lpstr>
      <vt:lpstr>7. Formular mit Java Script Funktionalität</vt:lpstr>
      <vt:lpstr>7. Formular mit Java Script Funktionalität</vt:lpstr>
      <vt:lpstr>7. Formular mit Java Script Funktionalität</vt:lpstr>
      <vt:lpstr>8. Fazit</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Daniel</dc:creator>
  <cp:lastModifiedBy>Schanz, Daniel</cp:lastModifiedBy>
  <cp:revision>97</cp:revision>
  <dcterms:created xsi:type="dcterms:W3CDTF">2023-03-13T07:22:06Z</dcterms:created>
  <dcterms:modified xsi:type="dcterms:W3CDTF">2023-06-26T12:39:20Z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0x010100F5AFED4085EF3E45B6E8660A39D5EDD0</vt:lpwstr>
  </property>
</Properties>
</file>

<file path=docProps/thumbnail.jpeg>
</file>